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4"/>
  </p:notesMasterIdLst>
  <p:sldIdLst>
    <p:sldId id="256" r:id="rId2"/>
    <p:sldId id="257" r:id="rId3"/>
    <p:sldId id="258" r:id="rId4"/>
    <p:sldId id="259" r:id="rId5"/>
    <p:sldId id="260" r:id="rId6"/>
    <p:sldId id="276" r:id="rId7"/>
    <p:sldId id="277" r:id="rId8"/>
    <p:sldId id="278" r:id="rId9"/>
    <p:sldId id="279" r:id="rId10"/>
    <p:sldId id="262" r:id="rId11"/>
    <p:sldId id="263" r:id="rId12"/>
    <p:sldId id="265" r:id="rId13"/>
    <p:sldId id="266" r:id="rId14"/>
    <p:sldId id="267" r:id="rId15"/>
    <p:sldId id="268" r:id="rId16"/>
    <p:sldId id="269" r:id="rId17"/>
    <p:sldId id="270" r:id="rId18"/>
    <p:sldId id="271" r:id="rId19"/>
    <p:sldId id="272" r:id="rId20"/>
    <p:sldId id="273" r:id="rId21"/>
    <p:sldId id="274" r:id="rId22"/>
    <p:sldId id="275" r:id="rId23"/>
  </p:sldIdLst>
  <p:sldSz cx="18288000" cy="10287000"/>
  <p:notesSz cx="6858000" cy="9144000"/>
  <p:embeddedFontLst>
    <p:embeddedFont>
      <p:font typeface="Calibri" panose="020F0502020204030204" pitchFamily="34" charset="0"/>
      <p:regular r:id="rId25"/>
      <p:bold r:id="rId26"/>
      <p:italic r:id="rId27"/>
      <p:boldItalic r:id="rId28"/>
    </p:embeddedFont>
    <p:embeddedFont>
      <p:font typeface="Cerebri" pitchFamily="2" charset="77"/>
      <p:regular r:id="rId29"/>
    </p:embeddedFont>
    <p:embeddedFont>
      <p:font typeface="Cerebri Bold" pitchFamily="2" charset="77"/>
      <p:regular r:id="rId30"/>
      <p:bold r:id="rId31"/>
    </p:embeddedFont>
    <p:embeddedFont>
      <p:font typeface="Cerebri Italics" pitchFamily="2" charset="77"/>
      <p:regular r:id="rId32"/>
      <p:italic r:id="rId33"/>
    </p:embeddedFont>
    <p:embeddedFont>
      <p:font typeface="Fira Code" panose="020B0809050000020004" pitchFamily="49" charset="0"/>
      <p:regular r:id="rId34"/>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62" autoAdjust="0"/>
    <p:restoredTop sz="94604" autoAdjust="0"/>
  </p:normalViewPr>
  <p:slideViewPr>
    <p:cSldViewPr>
      <p:cViewPr varScale="1">
        <p:scale>
          <a:sx n="49" d="100"/>
          <a:sy n="49" d="100"/>
        </p:scale>
        <p:origin x="184" y="22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9CB397-757F-804A-85D9-AD887008BAD1}" type="datetimeFigureOut">
              <a:rPr lang="es-ES_tradnl" smtClean="0"/>
              <a:t>4/11/21</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31CC6F-7E8E-A24E-A0A4-449F60E7DACB}" type="slidenum">
              <a:rPr lang="es-ES_tradnl" smtClean="0"/>
              <a:t>‹#›</a:t>
            </a:fld>
            <a:endParaRPr lang="es-ES_tradnl"/>
          </a:p>
        </p:txBody>
      </p:sp>
    </p:spTree>
    <p:extLst>
      <p:ext uri="{BB962C8B-B14F-4D97-AF65-F5344CB8AC3E}">
        <p14:creationId xmlns:p14="http://schemas.microsoft.com/office/powerpoint/2010/main" val="2230581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04" dirty="0">
                <a:solidFill>
                  <a:srgbClr val="1D242C"/>
                </a:solidFill>
                <a:latin typeface="Fira Code"/>
              </a:rPr>
              <a:t>open /</a:t>
            </a:r>
            <a:r>
              <a:rPr lang="en-US" sz="1200" spc="204" dirty="0" err="1">
                <a:solidFill>
                  <a:srgbClr val="1D242C"/>
                </a:solidFill>
                <a:latin typeface="Fira Code"/>
              </a:rPr>
              <a:t>usr</a:t>
            </a:r>
            <a:r>
              <a:rPr lang="en-US" sz="1200" spc="204" dirty="0">
                <a:solidFill>
                  <a:srgbClr val="1D242C"/>
                </a:solidFill>
                <a:latin typeface="Fira Code"/>
              </a:rPr>
              <a:t>/local/bin/</a:t>
            </a:r>
            <a:r>
              <a:rPr lang="en-US" sz="1200" spc="204" dirty="0" err="1">
                <a:solidFill>
                  <a:srgbClr val="1D242C"/>
                </a:solidFill>
                <a:latin typeface="Fira Code"/>
              </a:rPr>
              <a:t>jmeter</a:t>
            </a:r>
            <a:endParaRPr lang="en-US" sz="1200" spc="204" dirty="0">
              <a:solidFill>
                <a:srgbClr val="1D242C"/>
              </a:solidFill>
              <a:latin typeface="Fira Code"/>
            </a:endParaRPr>
          </a:p>
        </p:txBody>
      </p:sp>
      <p:sp>
        <p:nvSpPr>
          <p:cNvPr id="4" name="Slide Number Placeholder 3"/>
          <p:cNvSpPr>
            <a:spLocks noGrp="1"/>
          </p:cNvSpPr>
          <p:nvPr>
            <p:ph type="sldNum" sz="quarter" idx="5"/>
          </p:nvPr>
        </p:nvSpPr>
        <p:spPr/>
        <p:txBody>
          <a:bodyPr/>
          <a:lstStyle/>
          <a:p>
            <a:fld id="{1031CC6F-7E8E-A24E-A0A4-449F60E7DACB}" type="slidenum">
              <a:rPr lang="es-ES_tradnl" smtClean="0"/>
              <a:t>12</a:t>
            </a:fld>
            <a:endParaRPr lang="es-ES_tradnl"/>
          </a:p>
        </p:txBody>
      </p:sp>
    </p:spTree>
    <p:extLst>
      <p:ext uri="{BB962C8B-B14F-4D97-AF65-F5344CB8AC3E}">
        <p14:creationId xmlns:p14="http://schemas.microsoft.com/office/powerpoint/2010/main" val="16358930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11/4/21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11/4/21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2.svg"/><Relationship Id="rId18" Type="http://schemas.openxmlformats.org/officeDocument/2006/relationships/image" Target="../media/image37.png"/><Relationship Id="rId3" Type="http://schemas.openxmlformats.org/officeDocument/2006/relationships/image" Target="../media/image42.svg"/><Relationship Id="rId21" Type="http://schemas.openxmlformats.org/officeDocument/2006/relationships/image" Target="../media/image40.svg"/><Relationship Id="rId7" Type="http://schemas.openxmlformats.org/officeDocument/2006/relationships/image" Target="../media/image46.svg"/><Relationship Id="rId12" Type="http://schemas.openxmlformats.org/officeDocument/2006/relationships/image" Target="../media/image11.png"/><Relationship Id="rId17" Type="http://schemas.openxmlformats.org/officeDocument/2006/relationships/image" Target="../media/image34.svg"/><Relationship Id="rId2" Type="http://schemas.openxmlformats.org/officeDocument/2006/relationships/image" Target="../media/image41.png"/><Relationship Id="rId16" Type="http://schemas.openxmlformats.org/officeDocument/2006/relationships/image" Target="../media/image33.png"/><Relationship Id="rId20"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30.svg"/><Relationship Id="rId5" Type="http://schemas.openxmlformats.org/officeDocument/2006/relationships/image" Target="../media/image44.svg"/><Relationship Id="rId15" Type="http://schemas.openxmlformats.org/officeDocument/2006/relationships/image" Target="../media/image14.svg"/><Relationship Id="rId10" Type="http://schemas.openxmlformats.org/officeDocument/2006/relationships/image" Target="../media/image29.png"/><Relationship Id="rId19" Type="http://schemas.openxmlformats.org/officeDocument/2006/relationships/image" Target="../media/image38.sv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3" Type="http://schemas.openxmlformats.org/officeDocument/2006/relationships/image" Target="../media/image10.svg"/><Relationship Id="rId7" Type="http://schemas.openxmlformats.org/officeDocument/2006/relationships/image" Target="../media/image14.svg"/><Relationship Id="rId12" Type="http://schemas.openxmlformats.org/officeDocument/2006/relationships/image" Target="../media/image45.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44.svg"/><Relationship Id="rId5" Type="http://schemas.openxmlformats.org/officeDocument/2006/relationships/image" Target="../media/image12.svg"/><Relationship Id="rId15" Type="http://schemas.openxmlformats.org/officeDocument/2006/relationships/image" Target="../media/image48.svg"/><Relationship Id="rId10" Type="http://schemas.openxmlformats.org/officeDocument/2006/relationships/image" Target="../media/image43.png"/><Relationship Id="rId4" Type="http://schemas.openxmlformats.org/officeDocument/2006/relationships/image" Target="../media/image11.png"/><Relationship Id="rId9" Type="http://schemas.openxmlformats.org/officeDocument/2006/relationships/image" Target="../media/image42.svg"/><Relationship Id="rId14"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12.svg"/><Relationship Id="rId13" Type="http://schemas.openxmlformats.org/officeDocument/2006/relationships/image" Target="../media/image53.png"/><Relationship Id="rId3" Type="http://schemas.openxmlformats.org/officeDocument/2006/relationships/image" Target="../media/image49.png"/><Relationship Id="rId7" Type="http://schemas.openxmlformats.org/officeDocument/2006/relationships/image" Target="../media/image11.png"/><Relationship Id="rId12" Type="http://schemas.openxmlformats.org/officeDocument/2006/relationships/image" Target="../media/image52.svg"/><Relationship Id="rId2" Type="http://schemas.openxmlformats.org/officeDocument/2006/relationships/notesSlide" Target="../notesSlides/notesSlide1.xml"/><Relationship Id="rId16" Type="http://schemas.openxmlformats.org/officeDocument/2006/relationships/image" Target="../media/image56.sv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51.png"/><Relationship Id="rId5" Type="http://schemas.openxmlformats.org/officeDocument/2006/relationships/image" Target="../media/image9.png"/><Relationship Id="rId15" Type="http://schemas.openxmlformats.org/officeDocument/2006/relationships/image" Target="../media/image55.png"/><Relationship Id="rId10" Type="http://schemas.openxmlformats.org/officeDocument/2006/relationships/image" Target="../media/image14.svg"/><Relationship Id="rId4" Type="http://schemas.openxmlformats.org/officeDocument/2006/relationships/image" Target="../media/image50.svg"/><Relationship Id="rId9" Type="http://schemas.openxmlformats.org/officeDocument/2006/relationships/image" Target="../media/image13.png"/><Relationship Id="rId14" Type="http://schemas.openxmlformats.org/officeDocument/2006/relationships/image" Target="../media/image54.svg"/></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 Id="rId9" Type="http://schemas.openxmlformats.org/officeDocument/2006/relationships/image" Target="../media/image56.sv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10" Type="http://schemas.openxmlformats.org/officeDocument/2006/relationships/image" Target="../media/image50.svg"/><Relationship Id="rId4" Type="http://schemas.openxmlformats.org/officeDocument/2006/relationships/image" Target="../media/image53.png"/><Relationship Id="rId9" Type="http://schemas.openxmlformats.org/officeDocument/2006/relationships/image" Target="../media/image49.png"/></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8.svg"/><Relationship Id="rId5" Type="http://schemas.openxmlformats.org/officeDocument/2006/relationships/image" Target="../media/image12.sv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svg"/></Relationships>
</file>

<file path=ppt/slides/_rels/slide2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2.svg"/><Relationship Id="rId7" Type="http://schemas.openxmlformats.org/officeDocument/2006/relationships/image" Target="../media/image56.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2.svg"/><Relationship Id="rId7" Type="http://schemas.openxmlformats.org/officeDocument/2006/relationships/image" Target="../media/image56.svg"/><Relationship Id="rId12" Type="http://schemas.openxmlformats.org/officeDocument/2006/relationships/image" Target="../media/image68.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7.png"/><Relationship Id="rId5" Type="http://schemas.openxmlformats.org/officeDocument/2006/relationships/image" Target="../media/image54.svg"/><Relationship Id="rId10" Type="http://schemas.openxmlformats.org/officeDocument/2006/relationships/image" Target="../media/image66.svg"/><Relationship Id="rId4" Type="http://schemas.openxmlformats.org/officeDocument/2006/relationships/image" Target="../media/image53.png"/><Relationship Id="rId9"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70.svg"/><Relationship Id="rId7" Type="http://schemas.openxmlformats.org/officeDocument/2006/relationships/image" Target="../media/image68.sv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4.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13.png"/><Relationship Id="rId16" Type="http://schemas.openxmlformats.org/officeDocument/2006/relationships/image" Target="../media/image25.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2.svg"/><Relationship Id="rId15" Type="http://schemas.openxmlformats.org/officeDocument/2006/relationships/image" Target="../media/image24.svg"/><Relationship Id="rId10" Type="http://schemas.openxmlformats.org/officeDocument/2006/relationships/image" Target="../media/image19.png"/><Relationship Id="rId4" Type="http://schemas.openxmlformats.org/officeDocument/2006/relationships/image" Target="../media/image11.png"/><Relationship Id="rId9" Type="http://schemas.openxmlformats.org/officeDocument/2006/relationships/image" Target="../media/image18.svg"/><Relationship Id="rId14"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0.svg"/><Relationship Id="rId18" Type="http://schemas.openxmlformats.org/officeDocument/2006/relationships/image" Target="../media/image31.png"/><Relationship Id="rId26" Type="http://schemas.openxmlformats.org/officeDocument/2006/relationships/image" Target="../media/image39.png"/><Relationship Id="rId3" Type="http://schemas.openxmlformats.org/officeDocument/2006/relationships/image" Target="../media/image28.svg"/><Relationship Id="rId21" Type="http://schemas.openxmlformats.org/officeDocument/2006/relationships/image" Target="../media/image34.svg"/><Relationship Id="rId7" Type="http://schemas.openxmlformats.org/officeDocument/2006/relationships/image" Target="../media/image22.svg"/><Relationship Id="rId12" Type="http://schemas.openxmlformats.org/officeDocument/2006/relationships/image" Target="../media/image29.png"/><Relationship Id="rId17" Type="http://schemas.openxmlformats.org/officeDocument/2006/relationships/image" Target="../media/image18.svg"/><Relationship Id="rId25" Type="http://schemas.openxmlformats.org/officeDocument/2006/relationships/image" Target="../media/image38.svg"/><Relationship Id="rId2" Type="http://schemas.openxmlformats.org/officeDocument/2006/relationships/image" Target="../media/image27.png"/><Relationship Id="rId16" Type="http://schemas.openxmlformats.org/officeDocument/2006/relationships/image" Target="../media/image17.png"/><Relationship Id="rId20"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24" Type="http://schemas.openxmlformats.org/officeDocument/2006/relationships/image" Target="../media/image37.png"/><Relationship Id="rId5" Type="http://schemas.openxmlformats.org/officeDocument/2006/relationships/image" Target="../media/image20.svg"/><Relationship Id="rId15" Type="http://schemas.openxmlformats.org/officeDocument/2006/relationships/image" Target="../media/image16.svg"/><Relationship Id="rId23" Type="http://schemas.openxmlformats.org/officeDocument/2006/relationships/image" Target="../media/image36.svg"/><Relationship Id="rId10" Type="http://schemas.openxmlformats.org/officeDocument/2006/relationships/image" Target="../media/image25.png"/><Relationship Id="rId19" Type="http://schemas.openxmlformats.org/officeDocument/2006/relationships/image" Target="../media/image32.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15.png"/><Relationship Id="rId22" Type="http://schemas.openxmlformats.org/officeDocument/2006/relationships/image" Target="../media/image35.png"/><Relationship Id="rId27" Type="http://schemas.openxmlformats.org/officeDocument/2006/relationships/image" Target="../media/image40.svg"/></Relationships>
</file>

<file path=ppt/slides/_rels/slide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22.svg"/><Relationship Id="rId18" Type="http://schemas.openxmlformats.org/officeDocument/2006/relationships/image" Target="../media/image37.png"/><Relationship Id="rId3" Type="http://schemas.openxmlformats.org/officeDocument/2006/relationships/image" Target="../media/image30.svg"/><Relationship Id="rId21" Type="http://schemas.openxmlformats.org/officeDocument/2006/relationships/image" Target="../media/image40.svg"/><Relationship Id="rId7" Type="http://schemas.openxmlformats.org/officeDocument/2006/relationships/image" Target="../media/image34.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29.png"/><Relationship Id="rId16" Type="http://schemas.openxmlformats.org/officeDocument/2006/relationships/image" Target="../media/image25.png"/><Relationship Id="rId20"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20.svg"/><Relationship Id="rId5" Type="http://schemas.openxmlformats.org/officeDocument/2006/relationships/image" Target="../media/image32.svg"/><Relationship Id="rId15" Type="http://schemas.openxmlformats.org/officeDocument/2006/relationships/image" Target="../media/image24.svg"/><Relationship Id="rId10" Type="http://schemas.openxmlformats.org/officeDocument/2006/relationships/image" Target="../media/image19.png"/><Relationship Id="rId19" Type="http://schemas.openxmlformats.org/officeDocument/2006/relationships/image" Target="../media/image38.sv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3" Type="http://schemas.openxmlformats.org/officeDocument/2006/relationships/image" Target="../media/image30.sv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sv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svg"/><Relationship Id="rId18" Type="http://schemas.openxmlformats.org/officeDocument/2006/relationships/image" Target="../media/image45.png"/><Relationship Id="rId3" Type="http://schemas.openxmlformats.org/officeDocument/2006/relationships/image" Target="../media/image30.svg"/><Relationship Id="rId21" Type="http://schemas.openxmlformats.org/officeDocument/2006/relationships/image" Target="../media/image48.svg"/><Relationship Id="rId7" Type="http://schemas.openxmlformats.org/officeDocument/2006/relationships/image" Target="../media/image34.svg"/><Relationship Id="rId12" Type="http://schemas.openxmlformats.org/officeDocument/2006/relationships/image" Target="../media/image39.png"/><Relationship Id="rId17" Type="http://schemas.openxmlformats.org/officeDocument/2006/relationships/image" Target="../media/image44.svg"/><Relationship Id="rId2" Type="http://schemas.openxmlformats.org/officeDocument/2006/relationships/image" Target="../media/image29.png"/><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5" Type="http://schemas.openxmlformats.org/officeDocument/2006/relationships/image" Target="../media/image42.svg"/><Relationship Id="rId10" Type="http://schemas.openxmlformats.org/officeDocument/2006/relationships/image" Target="../media/image37.png"/><Relationship Id="rId19" Type="http://schemas.openxmlformats.org/officeDocument/2006/relationships/image" Target="../media/image46.svg"/><Relationship Id="rId4" Type="http://schemas.openxmlformats.org/officeDocument/2006/relationships/image" Target="../media/image31.png"/><Relationship Id="rId9" Type="http://schemas.openxmlformats.org/officeDocument/2006/relationships/image" Target="../media/image36.svg"/><Relationship Id="rId1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53580" y="306459"/>
            <a:ext cx="11925642" cy="9674081"/>
          </a:xfrm>
          <a:prstGeom prst="rect">
            <a:avLst/>
          </a:prstGeom>
        </p:spPr>
      </p:pic>
      <p:sp>
        <p:nvSpPr>
          <p:cNvPr id="3" name="TextBox 3"/>
          <p:cNvSpPr txBox="1"/>
          <p:nvPr/>
        </p:nvSpPr>
        <p:spPr>
          <a:xfrm>
            <a:off x="4150511" y="3648102"/>
            <a:ext cx="7427306" cy="2230482"/>
          </a:xfrm>
          <a:prstGeom prst="rect">
            <a:avLst/>
          </a:prstGeom>
        </p:spPr>
        <p:txBody>
          <a:bodyPr lIns="0" tIns="0" rIns="0" bIns="0" rtlCol="0" anchor="t">
            <a:spAutoFit/>
          </a:bodyPr>
          <a:lstStyle/>
          <a:p>
            <a:pPr algn="ctr">
              <a:lnSpc>
                <a:spcPts val="8783"/>
              </a:lnSpc>
            </a:pPr>
            <a:r>
              <a:rPr lang="en-US" sz="7199" spc="143" dirty="0">
                <a:solidFill>
                  <a:srgbClr val="1D242C"/>
                </a:solidFill>
                <a:latin typeface="Cerebri Bold"/>
              </a:rPr>
              <a:t>WHAT IS JMETER?</a:t>
            </a:r>
          </a:p>
        </p:txBody>
      </p:sp>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055507" y="5329645"/>
            <a:ext cx="4650895" cy="4650895"/>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055507" y="306459"/>
            <a:ext cx="4651209" cy="4651209"/>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10181874" y="7091865"/>
            <a:ext cx="2791885" cy="1274115"/>
          </a:xfrm>
          <a:prstGeom prst="rect">
            <a:avLst/>
          </a:prstGeom>
        </p:spPr>
      </p:pic>
      <p:sp>
        <p:nvSpPr>
          <p:cNvPr id="7" name="TextBox 7"/>
          <p:cNvSpPr txBox="1"/>
          <p:nvPr/>
        </p:nvSpPr>
        <p:spPr>
          <a:xfrm>
            <a:off x="1028700" y="4047363"/>
            <a:ext cx="2273756" cy="511199"/>
          </a:xfrm>
          <a:prstGeom prst="rect">
            <a:avLst/>
          </a:prstGeom>
        </p:spPr>
        <p:txBody>
          <a:bodyPr lIns="0" tIns="0" rIns="0" bIns="0" rtlCol="0" anchor="t">
            <a:spAutoFit/>
          </a:bodyPr>
          <a:lstStyle/>
          <a:p>
            <a:pPr marL="0" lvl="0" indent="0" algn="ctr">
              <a:lnSpc>
                <a:spcPts val="4096"/>
              </a:lnSpc>
            </a:pPr>
            <a:r>
              <a:rPr lang="en-US" sz="3357" spc="67">
                <a:solidFill>
                  <a:srgbClr val="1D242C"/>
                </a:solidFill>
                <a:latin typeface="Cerebri Bold"/>
              </a:rPr>
              <a:t>GROUP 1</a:t>
            </a:r>
          </a:p>
        </p:txBody>
      </p:sp>
      <p:sp>
        <p:nvSpPr>
          <p:cNvPr id="8" name="TextBox 8"/>
          <p:cNvSpPr txBox="1"/>
          <p:nvPr/>
        </p:nvSpPr>
        <p:spPr>
          <a:xfrm>
            <a:off x="1028700" y="4821586"/>
            <a:ext cx="2273756" cy="1565128"/>
          </a:xfrm>
          <a:prstGeom prst="rect">
            <a:avLst/>
          </a:prstGeom>
        </p:spPr>
        <p:txBody>
          <a:bodyPr lIns="0" tIns="0" rIns="0" bIns="0" rtlCol="0" anchor="t">
            <a:spAutoFit/>
          </a:bodyPr>
          <a:lstStyle/>
          <a:p>
            <a:pPr>
              <a:lnSpc>
                <a:spcPts val="3120"/>
              </a:lnSpc>
            </a:pPr>
            <a:r>
              <a:rPr lang="en-US" sz="2557" spc="51">
                <a:solidFill>
                  <a:srgbClr val="1D242C"/>
                </a:solidFill>
                <a:latin typeface="Cerebri Bold"/>
              </a:rPr>
              <a:t>MARISOL    C.</a:t>
            </a:r>
          </a:p>
          <a:p>
            <a:pPr>
              <a:lnSpc>
                <a:spcPts val="3120"/>
              </a:lnSpc>
            </a:pPr>
            <a:r>
              <a:rPr lang="en-US" sz="2557" spc="51">
                <a:solidFill>
                  <a:srgbClr val="1D242C"/>
                </a:solidFill>
                <a:latin typeface="Cerebri Bold"/>
              </a:rPr>
              <a:t>KARLA         E.</a:t>
            </a:r>
          </a:p>
          <a:p>
            <a:pPr>
              <a:lnSpc>
                <a:spcPts val="3120"/>
              </a:lnSpc>
            </a:pPr>
            <a:r>
              <a:rPr lang="en-US" sz="2557" spc="51">
                <a:solidFill>
                  <a:srgbClr val="1D242C"/>
                </a:solidFill>
                <a:latin typeface="Cerebri Bold"/>
              </a:rPr>
              <a:t>CARLOS     G.</a:t>
            </a:r>
          </a:p>
          <a:p>
            <a:pPr marL="0" lvl="0" indent="0">
              <a:lnSpc>
                <a:spcPts val="3120"/>
              </a:lnSpc>
            </a:pPr>
            <a:r>
              <a:rPr lang="en-US" sz="2557" spc="51">
                <a:solidFill>
                  <a:srgbClr val="1D242C"/>
                </a:solidFill>
                <a:latin typeface="Cerebri Bold"/>
              </a:rPr>
              <a:t>OTTO          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062334" y="4894608"/>
            <a:ext cx="4806516" cy="515318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510318" y="6775200"/>
            <a:ext cx="6112758" cy="320086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3043827" y="-322600"/>
            <a:ext cx="4161396" cy="5488651"/>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5400000">
            <a:off x="754572" y="96774"/>
            <a:ext cx="4580915" cy="5069424"/>
          </a:xfrm>
          <a:prstGeom prst="rect">
            <a:avLst/>
          </a:prstGeom>
        </p:spPr>
      </p:pic>
      <p:grpSp>
        <p:nvGrpSpPr>
          <p:cNvPr id="6" name="Group 6"/>
          <p:cNvGrpSpPr/>
          <p:nvPr/>
        </p:nvGrpSpPr>
        <p:grpSpPr>
          <a:xfrm>
            <a:off x="3158835" y="4280951"/>
            <a:ext cx="11970330" cy="1227314"/>
            <a:chOff x="0" y="0"/>
            <a:chExt cx="15960440" cy="1636418"/>
          </a:xfrm>
        </p:grpSpPr>
        <p:sp>
          <p:nvSpPr>
            <p:cNvPr id="7" name="TextBox 7"/>
            <p:cNvSpPr txBox="1"/>
            <p:nvPr/>
          </p:nvSpPr>
          <p:spPr>
            <a:xfrm>
              <a:off x="2951632" y="1252878"/>
              <a:ext cx="10057176" cy="383540"/>
            </a:xfrm>
            <a:prstGeom prst="rect">
              <a:avLst/>
            </a:prstGeom>
          </p:spPr>
          <p:txBody>
            <a:bodyPr lIns="0" tIns="0" rIns="0" bIns="0" rtlCol="0" anchor="t">
              <a:spAutoFit/>
            </a:bodyPr>
            <a:lstStyle/>
            <a:p>
              <a:pPr algn="ctr">
                <a:lnSpc>
                  <a:spcPts val="2550"/>
                </a:lnSpc>
              </a:pPr>
              <a:r>
                <a:rPr lang="en-US" sz="1700" spc="204">
                  <a:solidFill>
                    <a:srgbClr val="1D242C"/>
                  </a:solidFill>
                  <a:latin typeface="Cerebri"/>
                </a:rPr>
                <a:t>INSTALACIÓN Y PRUEBAS CON JMETER</a:t>
              </a:r>
            </a:p>
          </p:txBody>
        </p:sp>
        <p:sp>
          <p:nvSpPr>
            <p:cNvPr id="8" name="TextBox 8"/>
            <p:cNvSpPr txBox="1"/>
            <p:nvPr/>
          </p:nvSpPr>
          <p:spPr>
            <a:xfrm>
              <a:off x="0" y="47625"/>
              <a:ext cx="15960440" cy="859155"/>
            </a:xfrm>
            <a:prstGeom prst="rect">
              <a:avLst/>
            </a:prstGeom>
          </p:spPr>
          <p:txBody>
            <a:bodyPr lIns="0" tIns="0" rIns="0" bIns="0" rtlCol="0" anchor="t">
              <a:spAutoFit/>
            </a:bodyPr>
            <a:lstStyle/>
            <a:p>
              <a:pPr algn="ctr">
                <a:lnSpc>
                  <a:spcPts val="4995"/>
                </a:lnSpc>
              </a:pPr>
              <a:r>
                <a:rPr lang="en-US" sz="4500" spc="225">
                  <a:solidFill>
                    <a:srgbClr val="1D242C"/>
                  </a:solidFill>
                  <a:latin typeface="Cerebri Bold"/>
                </a:rPr>
                <a:t>AHORA SI SE VIENE LO FUERTE</a:t>
              </a:r>
            </a:p>
          </p:txBody>
        </p:sp>
      </p:grpSp>
      <p:pic>
        <p:nvPicPr>
          <p:cNvPr id="9" name="Picture 2">
            <a:extLst>
              <a:ext uri="{FF2B5EF4-FFF2-40B4-BE49-F238E27FC236}">
                <a16:creationId xmlns:a16="http://schemas.microsoft.com/office/drawing/2014/main" id="{C79BFE93-2A6F-6744-9676-04D60FCFBF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5400000">
            <a:off x="-3494926" y="-795960"/>
            <a:ext cx="1226959" cy="4114800"/>
          </a:xfrm>
          <a:prstGeom prst="rect">
            <a:avLst/>
          </a:prstGeom>
        </p:spPr>
      </p:pic>
      <p:pic>
        <p:nvPicPr>
          <p:cNvPr id="10" name="Picture 3">
            <a:extLst>
              <a:ext uri="{FF2B5EF4-FFF2-40B4-BE49-F238E27FC236}">
                <a16:creationId xmlns:a16="http://schemas.microsoft.com/office/drawing/2014/main" id="{1000B5D9-6117-5F4D-B142-6243F1BC307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5400000">
            <a:off x="19960521" y="-774793"/>
            <a:ext cx="1226959" cy="4114800"/>
          </a:xfrm>
          <a:prstGeom prst="rect">
            <a:avLst/>
          </a:prstGeom>
        </p:spPr>
      </p:pic>
      <p:pic>
        <p:nvPicPr>
          <p:cNvPr id="11" name="Picture 9">
            <a:extLst>
              <a:ext uri="{FF2B5EF4-FFF2-40B4-BE49-F238E27FC236}">
                <a16:creationId xmlns:a16="http://schemas.microsoft.com/office/drawing/2014/main" id="{E7B5F506-E6C8-1B4F-9642-7A55C51EB59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8490706" y="9396402"/>
            <a:ext cx="5123531" cy="5482378"/>
          </a:xfrm>
          <a:prstGeom prst="rect">
            <a:avLst/>
          </a:prstGeom>
        </p:spPr>
      </p:pic>
      <p:pic>
        <p:nvPicPr>
          <p:cNvPr id="12" name="Picture 10">
            <a:extLst>
              <a:ext uri="{FF2B5EF4-FFF2-40B4-BE49-F238E27FC236}">
                <a16:creationId xmlns:a16="http://schemas.microsoft.com/office/drawing/2014/main" id="{C6DF6380-6EBF-3041-A904-01F3DF16C8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2860000" y="-5482378"/>
            <a:ext cx="5123531" cy="5482378"/>
          </a:xfrm>
          <a:prstGeom prst="rect">
            <a:avLst/>
          </a:prstGeom>
        </p:spPr>
      </p:pic>
      <p:pic>
        <p:nvPicPr>
          <p:cNvPr id="13" name="Picture 11">
            <a:extLst>
              <a:ext uri="{FF2B5EF4-FFF2-40B4-BE49-F238E27FC236}">
                <a16:creationId xmlns:a16="http://schemas.microsoft.com/office/drawing/2014/main" id="{AF170EE8-22C1-8E4C-8D77-2E6E272CB5E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639800" y="-5067300"/>
            <a:ext cx="7315200" cy="3883706"/>
          </a:xfrm>
          <a:prstGeom prst="rect">
            <a:avLst/>
          </a:prstGeom>
        </p:spPr>
      </p:pic>
      <p:pic>
        <p:nvPicPr>
          <p:cNvPr id="14" name="Picture 12">
            <a:extLst>
              <a:ext uri="{FF2B5EF4-FFF2-40B4-BE49-F238E27FC236}">
                <a16:creationId xmlns:a16="http://schemas.microsoft.com/office/drawing/2014/main" id="{9B7626C5-55CC-1F4C-BC40-E150C8BA9E2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22021800" y="6075101"/>
            <a:ext cx="7315200" cy="3883706"/>
          </a:xfrm>
          <a:prstGeom prst="rect">
            <a:avLst/>
          </a:prstGeom>
        </p:spPr>
      </p:pic>
      <p:pic>
        <p:nvPicPr>
          <p:cNvPr id="15" name="Picture 5">
            <a:extLst>
              <a:ext uri="{FF2B5EF4-FFF2-40B4-BE49-F238E27FC236}">
                <a16:creationId xmlns:a16="http://schemas.microsoft.com/office/drawing/2014/main" id="{0734FF28-3879-9340-9517-0326FD5C28B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6395510" y="2380050"/>
            <a:ext cx="4114800" cy="4114800"/>
          </a:xfrm>
          <a:prstGeom prst="rect">
            <a:avLst/>
          </a:prstGeom>
        </p:spPr>
      </p:pic>
      <p:sp>
        <p:nvSpPr>
          <p:cNvPr id="16" name="TextBox 12">
            <a:extLst>
              <a:ext uri="{FF2B5EF4-FFF2-40B4-BE49-F238E27FC236}">
                <a16:creationId xmlns:a16="http://schemas.microsoft.com/office/drawing/2014/main" id="{6B808368-8854-3F44-9F64-10000DFA7378}"/>
              </a:ext>
            </a:extLst>
          </p:cNvPr>
          <p:cNvSpPr txBox="1"/>
          <p:nvPr/>
        </p:nvSpPr>
        <p:spPr>
          <a:xfrm>
            <a:off x="-16371390" y="7629864"/>
            <a:ext cx="4066559" cy="105156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Ejecució</a:t>
            </a:r>
            <a:r>
              <a:rPr lang="en-US" sz="1800" u="none" spc="36">
                <a:solidFill>
                  <a:srgbClr val="1D242C"/>
                </a:solidFill>
                <a:latin typeface="Cerebri"/>
              </a:rPr>
              <a:t>n de los diferentes casos de prueba y/o escenarios configurados anteriormente.</a:t>
            </a:r>
          </a:p>
        </p:txBody>
      </p:sp>
      <p:sp>
        <p:nvSpPr>
          <p:cNvPr id="17" name="TextBox 13">
            <a:extLst>
              <a:ext uri="{FF2B5EF4-FFF2-40B4-BE49-F238E27FC236}">
                <a16:creationId xmlns:a16="http://schemas.microsoft.com/office/drawing/2014/main" id="{0560E097-9717-FB4E-B3B1-5683B5F58129}"/>
              </a:ext>
            </a:extLst>
          </p:cNvPr>
          <p:cNvSpPr txBox="1"/>
          <p:nvPr/>
        </p:nvSpPr>
        <p:spPr>
          <a:xfrm>
            <a:off x="-15608129" y="6982049"/>
            <a:ext cx="2540038"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EJECUCIÓN </a:t>
            </a:r>
          </a:p>
        </p:txBody>
      </p:sp>
      <p:pic>
        <p:nvPicPr>
          <p:cNvPr id="18" name="Picture 4">
            <a:extLst>
              <a:ext uri="{FF2B5EF4-FFF2-40B4-BE49-F238E27FC236}">
                <a16:creationId xmlns:a16="http://schemas.microsoft.com/office/drawing/2014/main" id="{E1017D2C-24CC-D943-93CE-AA859D4F7F4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0761874" y="2297370"/>
            <a:ext cx="3158109" cy="4114800"/>
          </a:xfrm>
          <a:prstGeom prst="rect">
            <a:avLst/>
          </a:prstGeom>
        </p:spPr>
      </p:pic>
      <p:pic>
        <p:nvPicPr>
          <p:cNvPr id="19" name="Picture 5">
            <a:extLst>
              <a:ext uri="{FF2B5EF4-FFF2-40B4-BE49-F238E27FC236}">
                <a16:creationId xmlns:a16="http://schemas.microsoft.com/office/drawing/2014/main" id="{EA9669E9-2096-794D-8CBA-045C4CBFD8A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5352981" y="2259270"/>
            <a:ext cx="4114800" cy="4114800"/>
          </a:xfrm>
          <a:prstGeom prst="rect">
            <a:avLst/>
          </a:prstGeom>
        </p:spPr>
      </p:pic>
      <p:sp>
        <p:nvSpPr>
          <p:cNvPr id="20" name="TextBox 7">
            <a:extLst>
              <a:ext uri="{FF2B5EF4-FFF2-40B4-BE49-F238E27FC236}">
                <a16:creationId xmlns:a16="http://schemas.microsoft.com/office/drawing/2014/main" id="{F318DF43-C064-D140-83ED-7A2CD3FEAD66}"/>
              </a:ext>
            </a:extLst>
          </p:cNvPr>
          <p:cNvSpPr txBox="1"/>
          <p:nvPr/>
        </p:nvSpPr>
        <p:spPr>
          <a:xfrm>
            <a:off x="-11275907" y="7547184"/>
            <a:ext cx="4186175"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realiza la rec</a:t>
            </a:r>
            <a:r>
              <a:rPr lang="en-US" sz="1800" u="none" spc="36">
                <a:solidFill>
                  <a:srgbClr val="1D242C"/>
                </a:solidFill>
                <a:latin typeface="Cerebri"/>
              </a:rPr>
              <a:t>opilación de la información obtenida, se analiza y se crea un informe con las conclusiones. Se deben ver los aspectos negativos que influyen en el sistema, para poder ser solucionados y/o mitigados.</a:t>
            </a:r>
          </a:p>
        </p:txBody>
      </p:sp>
      <p:sp>
        <p:nvSpPr>
          <p:cNvPr id="21" name="TextBox 8">
            <a:extLst>
              <a:ext uri="{FF2B5EF4-FFF2-40B4-BE49-F238E27FC236}">
                <a16:creationId xmlns:a16="http://schemas.microsoft.com/office/drawing/2014/main" id="{1E6AB302-6402-6D49-8BD0-4732C5776CED}"/>
              </a:ext>
            </a:extLst>
          </p:cNvPr>
          <p:cNvSpPr txBox="1"/>
          <p:nvPr/>
        </p:nvSpPr>
        <p:spPr>
          <a:xfrm>
            <a:off x="-10557516" y="6908894"/>
            <a:ext cx="2749393"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RESULTADOS</a:t>
            </a:r>
          </a:p>
        </p:txBody>
      </p:sp>
      <p:sp>
        <p:nvSpPr>
          <p:cNvPr id="22" name="TextBox 9">
            <a:extLst>
              <a:ext uri="{FF2B5EF4-FFF2-40B4-BE49-F238E27FC236}">
                <a16:creationId xmlns:a16="http://schemas.microsoft.com/office/drawing/2014/main" id="{6776CFA1-DA7A-A643-979E-439DA9B2A424}"/>
              </a:ext>
            </a:extLst>
          </p:cNvPr>
          <p:cNvSpPr txBox="1"/>
          <p:nvPr/>
        </p:nvSpPr>
        <p:spPr>
          <a:xfrm>
            <a:off x="-5607965" y="7509084"/>
            <a:ext cx="4624768"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Luego de implementar los cambios requeridos para corregir l</a:t>
            </a:r>
            <a:r>
              <a:rPr lang="en-US" sz="1800" u="none" spc="36">
                <a:solidFill>
                  <a:srgbClr val="1D242C"/>
                </a:solidFill>
                <a:latin typeface="Cerebri"/>
              </a:rPr>
              <a:t>os aspectos negativos, se debe volver a realizar todo el ciclo para comparar el sistema antes y después de los cambios, para ver si las mejoras aplicadas han sido efectivas o no.</a:t>
            </a:r>
          </a:p>
        </p:txBody>
      </p:sp>
      <p:sp>
        <p:nvSpPr>
          <p:cNvPr id="23" name="TextBox 10">
            <a:extLst>
              <a:ext uri="{FF2B5EF4-FFF2-40B4-BE49-F238E27FC236}">
                <a16:creationId xmlns:a16="http://schemas.microsoft.com/office/drawing/2014/main" id="{BD382218-082D-624A-80FD-B19C72F544E7}"/>
              </a:ext>
            </a:extLst>
          </p:cNvPr>
          <p:cNvSpPr txBox="1"/>
          <p:nvPr/>
        </p:nvSpPr>
        <p:spPr>
          <a:xfrm>
            <a:off x="-4618762" y="6861269"/>
            <a:ext cx="2646363"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REGRESIÓN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885654" y="885154"/>
            <a:ext cx="8516691" cy="8516691"/>
          </a:xfrm>
          <a:prstGeom prst="rect">
            <a:avLst/>
          </a:prstGeom>
        </p:spPr>
      </p:pic>
      <p:grpSp>
        <p:nvGrpSpPr>
          <p:cNvPr id="3" name="Group 3"/>
          <p:cNvGrpSpPr/>
          <p:nvPr/>
        </p:nvGrpSpPr>
        <p:grpSpPr>
          <a:xfrm>
            <a:off x="6006531" y="2402579"/>
            <a:ext cx="6274938" cy="6231122"/>
            <a:chOff x="0" y="0"/>
            <a:chExt cx="8366584" cy="8308162"/>
          </a:xfrm>
        </p:grpSpPr>
        <p:sp>
          <p:nvSpPr>
            <p:cNvPr id="4" name="TextBox 4"/>
            <p:cNvSpPr txBox="1"/>
            <p:nvPr/>
          </p:nvSpPr>
          <p:spPr>
            <a:xfrm>
              <a:off x="0" y="2095619"/>
              <a:ext cx="8366584" cy="6212543"/>
            </a:xfrm>
            <a:prstGeom prst="rect">
              <a:avLst/>
            </a:prstGeom>
          </p:spPr>
          <p:txBody>
            <a:bodyPr lIns="0" tIns="0" rIns="0" bIns="0" rtlCol="0" anchor="t">
              <a:spAutoFit/>
            </a:bodyPr>
            <a:lstStyle/>
            <a:p>
              <a:pPr marL="280670" lvl="1" indent="-140335">
                <a:lnSpc>
                  <a:spcPts val="3808"/>
                </a:lnSpc>
                <a:buFont typeface="Arial"/>
                <a:buChar char="•"/>
              </a:pPr>
              <a:r>
                <a:rPr lang="en-US" sz="1700" spc="204">
                  <a:solidFill>
                    <a:srgbClr val="1D242C"/>
                  </a:solidFill>
                  <a:latin typeface="Cerebri"/>
                </a:rPr>
                <a:t>ENTRAR AL </a:t>
              </a:r>
              <a:r>
                <a:rPr lang="en-US" sz="1700" u="sng" spc="204">
                  <a:solidFill>
                    <a:srgbClr val="1D242C"/>
                  </a:solidFill>
                  <a:latin typeface="Cerebri"/>
                </a:rPr>
                <a:t>LINK</a:t>
              </a:r>
              <a:r>
                <a:rPr lang="en-US" sz="1700" spc="204">
                  <a:solidFill>
                    <a:srgbClr val="1D242C"/>
                  </a:solidFill>
                  <a:latin typeface="Cerebri"/>
                </a:rPr>
                <a:t> DE APACHE JMETER</a:t>
              </a:r>
            </a:p>
            <a:p>
              <a:pPr marL="280670" lvl="1" indent="-140335">
                <a:lnSpc>
                  <a:spcPts val="3808"/>
                </a:lnSpc>
                <a:buFont typeface="Arial"/>
                <a:buChar char="•"/>
              </a:pPr>
              <a:r>
                <a:rPr lang="en-US" sz="1700" spc="204">
                  <a:solidFill>
                    <a:srgbClr val="1D242C"/>
                  </a:solidFill>
                  <a:latin typeface="Cerebri"/>
                </a:rPr>
                <a:t>DESCARGAR EL BINARY .ZIP</a:t>
              </a:r>
            </a:p>
            <a:p>
              <a:pPr marL="280670" lvl="1" indent="-140335">
                <a:lnSpc>
                  <a:spcPts val="3808"/>
                </a:lnSpc>
                <a:buFont typeface="Arial"/>
                <a:buChar char="•"/>
              </a:pPr>
              <a:r>
                <a:rPr lang="en-US" sz="1700" spc="204">
                  <a:solidFill>
                    <a:srgbClr val="1D242C"/>
                  </a:solidFill>
                  <a:latin typeface="Cerebri"/>
                </a:rPr>
                <a:t>UNZIP-IT</a:t>
              </a:r>
            </a:p>
            <a:p>
              <a:pPr marL="280670" lvl="1" indent="-140335">
                <a:lnSpc>
                  <a:spcPts val="3808"/>
                </a:lnSpc>
                <a:buFont typeface="Arial"/>
                <a:buChar char="•"/>
              </a:pPr>
              <a:r>
                <a:rPr lang="en-US" sz="1700" spc="204">
                  <a:solidFill>
                    <a:srgbClr val="1D242C"/>
                  </a:solidFill>
                  <a:latin typeface="Cerebri"/>
                </a:rPr>
                <a:t>ENTRA EN LA CARPETA BIN</a:t>
              </a:r>
            </a:p>
            <a:p>
              <a:pPr marL="280670" lvl="1" indent="-140335">
                <a:lnSpc>
                  <a:spcPts val="3808"/>
                </a:lnSpc>
                <a:buFont typeface="Arial"/>
                <a:buChar char="•"/>
              </a:pPr>
              <a:r>
                <a:rPr lang="en-US" sz="1700" spc="204">
                  <a:solidFill>
                    <a:srgbClr val="1D242C"/>
                  </a:solidFill>
                  <a:latin typeface="Cerebri"/>
                </a:rPr>
                <a:t>ABRE "JMETER.BAT"</a:t>
              </a:r>
            </a:p>
            <a:p>
              <a:pPr marL="280670" lvl="1" indent="-140335">
                <a:lnSpc>
                  <a:spcPts val="3808"/>
                </a:lnSpc>
                <a:buFont typeface="Arial"/>
                <a:buChar char="•"/>
              </a:pPr>
              <a:r>
                <a:rPr lang="en-US" sz="1700" spc="204">
                  <a:solidFill>
                    <a:srgbClr val="1D242C"/>
                  </a:solidFill>
                  <a:latin typeface="Cerebri"/>
                </a:rPr>
                <a:t>SI NO SE VEN LAS EXTENSIONES, BUSCA QUE EL TIPO DE ARCHIVO SEA "ARCHIVO POR LOTES DE WINDOWS"</a:t>
              </a:r>
            </a:p>
            <a:p>
              <a:pPr>
                <a:lnSpc>
                  <a:spcPts val="3808"/>
                </a:lnSpc>
              </a:pPr>
              <a:endParaRPr lang="en-US" sz="1700" spc="204">
                <a:solidFill>
                  <a:srgbClr val="1D242C"/>
                </a:solidFill>
                <a:latin typeface="Cerebri"/>
              </a:endParaRPr>
            </a:p>
            <a:p>
              <a:pPr>
                <a:lnSpc>
                  <a:spcPts val="3808"/>
                </a:lnSpc>
              </a:pPr>
              <a:r>
                <a:rPr lang="en-US" sz="1700" spc="204">
                  <a:solidFill>
                    <a:srgbClr val="1D242C"/>
                  </a:solidFill>
                  <a:latin typeface="Cerebri"/>
                </a:rPr>
                <a:t>PRO TIP: HAZ UN ACCESO DIRECTO </a:t>
              </a:r>
            </a:p>
          </p:txBody>
        </p:sp>
        <p:sp>
          <p:nvSpPr>
            <p:cNvPr id="5" name="TextBox 5"/>
            <p:cNvSpPr txBox="1"/>
            <p:nvPr/>
          </p:nvSpPr>
          <p:spPr>
            <a:xfrm>
              <a:off x="0" y="-19050"/>
              <a:ext cx="7748764" cy="1850390"/>
            </a:xfrm>
            <a:prstGeom prst="rect">
              <a:avLst/>
            </a:prstGeom>
          </p:spPr>
          <p:txBody>
            <a:bodyPr lIns="0" tIns="0" rIns="0" bIns="0" rtlCol="0" anchor="t">
              <a:spAutoFit/>
            </a:bodyPr>
            <a:lstStyle/>
            <a:p>
              <a:pPr marL="0" lvl="0" indent="0" algn="l">
                <a:lnSpc>
                  <a:spcPts val="5534"/>
                </a:lnSpc>
                <a:spcBef>
                  <a:spcPct val="0"/>
                </a:spcBef>
              </a:pPr>
              <a:r>
                <a:rPr lang="en-US" sz="4499" spc="89">
                  <a:solidFill>
                    <a:srgbClr val="1D242C"/>
                  </a:solidFill>
                  <a:latin typeface="Cerebri Bold"/>
                </a:rPr>
                <a:t>INSTALACIÓN WINDOWS</a:t>
              </a:r>
            </a:p>
          </p:txBody>
        </p:sp>
      </p:grpSp>
      <p:grpSp>
        <p:nvGrpSpPr>
          <p:cNvPr id="6" name="Group 6"/>
          <p:cNvGrpSpPr/>
          <p:nvPr/>
        </p:nvGrpSpPr>
        <p:grpSpPr>
          <a:xfrm>
            <a:off x="6006531" y="2402579"/>
            <a:ext cx="6274938" cy="6231122"/>
            <a:chOff x="0" y="0"/>
            <a:chExt cx="8366584" cy="8308162"/>
          </a:xfrm>
        </p:grpSpPr>
        <p:sp>
          <p:nvSpPr>
            <p:cNvPr id="7" name="TextBox 7"/>
            <p:cNvSpPr txBox="1"/>
            <p:nvPr/>
          </p:nvSpPr>
          <p:spPr>
            <a:xfrm>
              <a:off x="0" y="2095619"/>
              <a:ext cx="8366584" cy="6212543"/>
            </a:xfrm>
            <a:prstGeom prst="rect">
              <a:avLst/>
            </a:prstGeom>
          </p:spPr>
          <p:txBody>
            <a:bodyPr lIns="0" tIns="0" rIns="0" bIns="0" rtlCol="0" anchor="t">
              <a:spAutoFit/>
            </a:bodyPr>
            <a:lstStyle/>
            <a:p>
              <a:pPr marL="280670" lvl="1" indent="-140335">
                <a:lnSpc>
                  <a:spcPts val="3808"/>
                </a:lnSpc>
                <a:buFont typeface="Arial"/>
                <a:buChar char="•"/>
              </a:pPr>
              <a:r>
                <a:rPr lang="en-US" sz="1700" spc="204">
                  <a:solidFill>
                    <a:srgbClr val="1D242C"/>
                  </a:solidFill>
                  <a:latin typeface="Cerebri"/>
                </a:rPr>
                <a:t>ENTRAR AL </a:t>
              </a:r>
              <a:r>
                <a:rPr lang="en-US" sz="1700" u="sng" spc="204">
                  <a:solidFill>
                    <a:srgbClr val="1D242C"/>
                  </a:solidFill>
                  <a:latin typeface="Cerebri"/>
                </a:rPr>
                <a:t>LINK</a:t>
              </a:r>
              <a:r>
                <a:rPr lang="en-US" sz="1700" spc="204">
                  <a:solidFill>
                    <a:srgbClr val="1D242C"/>
                  </a:solidFill>
                  <a:latin typeface="Cerebri"/>
                </a:rPr>
                <a:t> DE APACHE JMETER</a:t>
              </a:r>
            </a:p>
            <a:p>
              <a:pPr marL="280670" lvl="1" indent="-140335">
                <a:lnSpc>
                  <a:spcPts val="3808"/>
                </a:lnSpc>
                <a:buFont typeface="Arial"/>
                <a:buChar char="•"/>
              </a:pPr>
              <a:r>
                <a:rPr lang="en-US" sz="1700" spc="204">
                  <a:solidFill>
                    <a:srgbClr val="1D242C"/>
                  </a:solidFill>
                  <a:latin typeface="Cerebri"/>
                </a:rPr>
                <a:t>DESCARGAR EL BINARY .ZIP</a:t>
              </a:r>
            </a:p>
            <a:p>
              <a:pPr marL="280670" lvl="1" indent="-140335">
                <a:lnSpc>
                  <a:spcPts val="3808"/>
                </a:lnSpc>
                <a:buFont typeface="Arial"/>
                <a:buChar char="•"/>
              </a:pPr>
              <a:r>
                <a:rPr lang="en-US" sz="1700" spc="204">
                  <a:solidFill>
                    <a:srgbClr val="1D242C"/>
                  </a:solidFill>
                  <a:latin typeface="Cerebri"/>
                </a:rPr>
                <a:t>UNZIP-IT</a:t>
              </a:r>
            </a:p>
            <a:p>
              <a:pPr marL="280670" lvl="1" indent="-140335">
                <a:lnSpc>
                  <a:spcPts val="3808"/>
                </a:lnSpc>
                <a:buFont typeface="Arial"/>
                <a:buChar char="•"/>
              </a:pPr>
              <a:r>
                <a:rPr lang="en-US" sz="1700" spc="204">
                  <a:solidFill>
                    <a:srgbClr val="1D242C"/>
                  </a:solidFill>
                  <a:latin typeface="Cerebri"/>
                </a:rPr>
                <a:t>ENTRA EN LA CARPETA BIN</a:t>
              </a:r>
            </a:p>
            <a:p>
              <a:pPr marL="280670" lvl="1" indent="-140335">
                <a:lnSpc>
                  <a:spcPts val="3808"/>
                </a:lnSpc>
                <a:buFont typeface="Arial"/>
                <a:buChar char="•"/>
              </a:pPr>
              <a:r>
                <a:rPr lang="en-US" sz="1700" spc="204">
                  <a:solidFill>
                    <a:srgbClr val="1D242C"/>
                  </a:solidFill>
                  <a:latin typeface="Cerebri"/>
                </a:rPr>
                <a:t>ABRE "JMETER.BAT"</a:t>
              </a:r>
            </a:p>
            <a:p>
              <a:pPr marL="280670" lvl="1" indent="-140335">
                <a:lnSpc>
                  <a:spcPts val="3808"/>
                </a:lnSpc>
                <a:buFont typeface="Arial"/>
                <a:buChar char="•"/>
              </a:pPr>
              <a:r>
                <a:rPr lang="en-US" sz="1700" spc="204">
                  <a:solidFill>
                    <a:srgbClr val="1D242C"/>
                  </a:solidFill>
                  <a:latin typeface="Cerebri"/>
                </a:rPr>
                <a:t>SI NO SE VEN LAS EXTENSIONES, BUSCA QUE EL TIPO DE ARCHIVO SEA "ARCHIVO POR LOTES DE WINDOWS"</a:t>
              </a:r>
            </a:p>
            <a:p>
              <a:pPr>
                <a:lnSpc>
                  <a:spcPts val="3808"/>
                </a:lnSpc>
              </a:pPr>
              <a:endParaRPr lang="en-US" sz="1700" spc="204">
                <a:solidFill>
                  <a:srgbClr val="1D242C"/>
                </a:solidFill>
                <a:latin typeface="Cerebri"/>
              </a:endParaRPr>
            </a:p>
            <a:p>
              <a:pPr>
                <a:lnSpc>
                  <a:spcPts val="3808"/>
                </a:lnSpc>
              </a:pPr>
              <a:r>
                <a:rPr lang="en-US" sz="1700" spc="204">
                  <a:solidFill>
                    <a:srgbClr val="1D242C"/>
                  </a:solidFill>
                  <a:latin typeface="Cerebri"/>
                </a:rPr>
                <a:t>PRO TIP: HAZ UN ACCESO DIRECTO </a:t>
              </a:r>
            </a:p>
          </p:txBody>
        </p:sp>
        <p:sp>
          <p:nvSpPr>
            <p:cNvPr id="8" name="TextBox 8"/>
            <p:cNvSpPr txBox="1"/>
            <p:nvPr/>
          </p:nvSpPr>
          <p:spPr>
            <a:xfrm>
              <a:off x="0" y="-19050"/>
              <a:ext cx="7748764" cy="1850390"/>
            </a:xfrm>
            <a:prstGeom prst="rect">
              <a:avLst/>
            </a:prstGeom>
          </p:spPr>
          <p:txBody>
            <a:bodyPr lIns="0" tIns="0" rIns="0" bIns="0" rtlCol="0" anchor="t">
              <a:spAutoFit/>
            </a:bodyPr>
            <a:lstStyle/>
            <a:p>
              <a:pPr marL="0" lvl="0" indent="0" algn="l">
                <a:lnSpc>
                  <a:spcPts val="5534"/>
                </a:lnSpc>
                <a:spcBef>
                  <a:spcPct val="0"/>
                </a:spcBef>
              </a:pPr>
              <a:r>
                <a:rPr lang="en-US" sz="4499" spc="89">
                  <a:solidFill>
                    <a:srgbClr val="1D242C"/>
                  </a:solidFill>
                  <a:latin typeface="Cerebri Bold"/>
                </a:rPr>
                <a:t>INSTALACIÓN WINDOWS</a:t>
              </a:r>
            </a:p>
          </p:txBody>
        </p:sp>
      </p:grpSp>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93851" y="5823748"/>
            <a:ext cx="5123531" cy="5482378"/>
          </a:xfrm>
          <a:prstGeom prst="rect">
            <a:avLst/>
          </a:prstGeom>
        </p:spPr>
      </p:pic>
      <p:pic>
        <p:nvPicPr>
          <p:cNvPr id="10"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058320" y="-731284"/>
            <a:ext cx="5123531" cy="5482378"/>
          </a:xfrm>
          <a:prstGeom prst="rect">
            <a:avLst/>
          </a:prstGeom>
        </p:spPr>
      </p:pic>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85520" y="885154"/>
            <a:ext cx="7315200" cy="3883706"/>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58320" y="5518139"/>
            <a:ext cx="7315200" cy="3883706"/>
          </a:xfrm>
          <a:prstGeom prst="rect">
            <a:avLst/>
          </a:prstGeom>
        </p:spPr>
      </p:pic>
      <p:pic>
        <p:nvPicPr>
          <p:cNvPr id="13" name="Picture 2">
            <a:extLst>
              <a:ext uri="{FF2B5EF4-FFF2-40B4-BE49-F238E27FC236}">
                <a16:creationId xmlns:a16="http://schemas.microsoft.com/office/drawing/2014/main" id="{88B1E22B-0F7A-B74A-8964-18066898ABA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5334668" y="9401845"/>
            <a:ext cx="4806516" cy="5153185"/>
          </a:xfrm>
          <a:prstGeom prst="rect">
            <a:avLst/>
          </a:prstGeom>
        </p:spPr>
      </p:pic>
      <p:pic>
        <p:nvPicPr>
          <p:cNvPr id="14" name="Picture 3">
            <a:extLst>
              <a:ext uri="{FF2B5EF4-FFF2-40B4-BE49-F238E27FC236}">
                <a16:creationId xmlns:a16="http://schemas.microsoft.com/office/drawing/2014/main" id="{EBE9563D-8418-C94C-B41D-390FDF6FA82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726505" y="11306126"/>
            <a:ext cx="6112758" cy="3200862"/>
          </a:xfrm>
          <a:prstGeom prst="rect">
            <a:avLst/>
          </a:prstGeom>
        </p:spPr>
      </p:pic>
      <p:pic>
        <p:nvPicPr>
          <p:cNvPr id="15" name="Picture 4">
            <a:extLst>
              <a:ext uri="{FF2B5EF4-FFF2-40B4-BE49-F238E27FC236}">
                <a16:creationId xmlns:a16="http://schemas.microsoft.com/office/drawing/2014/main" id="{0903349F-F2CA-D649-B8C2-78C591187A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400000">
            <a:off x="25657228" y="-7940727"/>
            <a:ext cx="4161396" cy="5488651"/>
          </a:xfrm>
          <a:prstGeom prst="rect">
            <a:avLst/>
          </a:prstGeom>
        </p:spPr>
      </p:pic>
      <p:pic>
        <p:nvPicPr>
          <p:cNvPr id="16" name="Picture 5">
            <a:extLst>
              <a:ext uri="{FF2B5EF4-FFF2-40B4-BE49-F238E27FC236}">
                <a16:creationId xmlns:a16="http://schemas.microsoft.com/office/drawing/2014/main" id="{6A0581F5-0201-FF41-8E90-4D63137FCCD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5400000">
            <a:off x="-8518746" y="-7140355"/>
            <a:ext cx="4580915" cy="506942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6320C28B-0A78-C646-BC4E-D486231826A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800000">
            <a:off x="5107380" y="1177153"/>
            <a:ext cx="8073237" cy="8073237"/>
          </a:xfrm>
          <a:prstGeom prst="rect">
            <a:avLst/>
          </a:prstGeom>
        </p:spPr>
      </p:pic>
      <p:pic>
        <p:nvPicPr>
          <p:cNvPr id="2" name="Picture 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4885654" y="885154"/>
            <a:ext cx="8516691" cy="8516691"/>
          </a:xfrm>
          <a:prstGeom prst="rect">
            <a:avLst/>
          </a:prstGeom>
        </p:spPr>
      </p:pic>
      <p:sp>
        <p:nvSpPr>
          <p:cNvPr id="3" name="TextBox 3"/>
          <p:cNvSpPr txBox="1"/>
          <p:nvPr/>
        </p:nvSpPr>
        <p:spPr>
          <a:xfrm>
            <a:off x="6006531" y="3239246"/>
            <a:ext cx="6274938" cy="1366139"/>
          </a:xfrm>
          <a:prstGeom prst="rect">
            <a:avLst/>
          </a:prstGeom>
        </p:spPr>
        <p:txBody>
          <a:bodyPr lIns="0" tIns="0" rIns="0" bIns="0" rtlCol="0" anchor="t">
            <a:spAutoFit/>
          </a:bodyPr>
          <a:lstStyle/>
          <a:p>
            <a:pPr marL="367031" lvl="1" indent="-183515">
              <a:lnSpc>
                <a:spcPts val="3808"/>
              </a:lnSpc>
              <a:buFont typeface="Arial"/>
              <a:buChar char="•"/>
            </a:pPr>
            <a:r>
              <a:rPr lang="en-US" sz="1700" spc="204" dirty="0">
                <a:solidFill>
                  <a:srgbClr val="1D242C"/>
                </a:solidFill>
                <a:latin typeface="Cerebri"/>
              </a:rPr>
              <a:t>HOMEBREW-IT</a:t>
            </a:r>
          </a:p>
          <a:p>
            <a:pPr>
              <a:lnSpc>
                <a:spcPts val="3808"/>
              </a:lnSpc>
            </a:pPr>
            <a:r>
              <a:rPr lang="en-US" sz="1700" spc="204" dirty="0">
                <a:solidFill>
                  <a:srgbClr val="1D242C"/>
                </a:solidFill>
                <a:latin typeface="Fira Code"/>
              </a:rPr>
              <a:t>brew install </a:t>
            </a:r>
            <a:r>
              <a:rPr lang="en-US" sz="1700" spc="204" dirty="0" err="1">
                <a:solidFill>
                  <a:srgbClr val="1D242C"/>
                </a:solidFill>
                <a:latin typeface="Fira Code"/>
              </a:rPr>
              <a:t>jmeter</a:t>
            </a:r>
            <a:endParaRPr lang="en-US" sz="1700" spc="204" dirty="0">
              <a:solidFill>
                <a:srgbClr val="1D242C"/>
              </a:solidFill>
              <a:latin typeface="Fira Code"/>
            </a:endParaRPr>
          </a:p>
          <a:p>
            <a:pPr>
              <a:lnSpc>
                <a:spcPts val="3808"/>
              </a:lnSpc>
            </a:pPr>
            <a:r>
              <a:rPr lang="en-US" sz="1700" spc="204" dirty="0">
                <a:solidFill>
                  <a:srgbClr val="1D242C"/>
                </a:solidFill>
                <a:latin typeface="Fira Code"/>
              </a:rPr>
              <a:t>open /</a:t>
            </a:r>
            <a:r>
              <a:rPr lang="en-US" sz="1700" spc="204" dirty="0" err="1">
                <a:solidFill>
                  <a:srgbClr val="1D242C"/>
                </a:solidFill>
                <a:latin typeface="Fira Code"/>
              </a:rPr>
              <a:t>usr</a:t>
            </a:r>
            <a:r>
              <a:rPr lang="en-US" sz="1700" spc="204" dirty="0">
                <a:solidFill>
                  <a:srgbClr val="1D242C"/>
                </a:solidFill>
                <a:latin typeface="Fira Code"/>
              </a:rPr>
              <a:t>/local/bin/</a:t>
            </a:r>
            <a:r>
              <a:rPr lang="en-US" sz="1700" spc="204" dirty="0" err="1">
                <a:solidFill>
                  <a:srgbClr val="1D242C"/>
                </a:solidFill>
                <a:latin typeface="Fira Code"/>
              </a:rPr>
              <a:t>jmeter</a:t>
            </a:r>
            <a:endParaRPr lang="en-US" sz="1700" spc="204" dirty="0">
              <a:solidFill>
                <a:srgbClr val="1D242C"/>
              </a:solidFill>
              <a:latin typeface="Fira Code"/>
            </a:endParaRPr>
          </a:p>
        </p:txBody>
      </p:sp>
      <p:sp>
        <p:nvSpPr>
          <p:cNvPr id="4" name="TextBox 4"/>
          <p:cNvSpPr txBox="1"/>
          <p:nvPr/>
        </p:nvSpPr>
        <p:spPr>
          <a:xfrm>
            <a:off x="6006531" y="2384289"/>
            <a:ext cx="5811573" cy="697230"/>
          </a:xfrm>
          <a:prstGeom prst="rect">
            <a:avLst/>
          </a:prstGeom>
        </p:spPr>
        <p:txBody>
          <a:bodyPr lIns="0" tIns="0" rIns="0" bIns="0" rtlCol="0" anchor="t">
            <a:spAutoFit/>
          </a:bodyPr>
          <a:lstStyle/>
          <a:p>
            <a:pPr marL="0" lvl="0" indent="0" algn="l">
              <a:lnSpc>
                <a:spcPts val="5534"/>
              </a:lnSpc>
              <a:spcBef>
                <a:spcPct val="0"/>
              </a:spcBef>
            </a:pPr>
            <a:r>
              <a:rPr lang="en-US" sz="4499" spc="89">
                <a:solidFill>
                  <a:srgbClr val="1D242C"/>
                </a:solidFill>
                <a:latin typeface="Cerebri Bold"/>
              </a:rPr>
              <a:t>INSTALACIÓN MAC</a:t>
            </a:r>
          </a:p>
        </p:txBody>
      </p:sp>
      <p:pic>
        <p:nvPicPr>
          <p:cNvPr id="5" name="Picture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893851" y="5823748"/>
            <a:ext cx="5123531" cy="5482378"/>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4058320" y="-731284"/>
            <a:ext cx="5123531" cy="5482378"/>
          </a:xfrm>
          <a:prstGeom prst="rect">
            <a:avLst/>
          </a:prstGeom>
        </p:spPr>
      </p:pic>
      <p:pic>
        <p:nvPicPr>
          <p:cNvPr id="7" name="Picture 7"/>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085520" y="885154"/>
            <a:ext cx="7315200" cy="3883706"/>
          </a:xfrm>
          <a:prstGeom prst="rect">
            <a:avLst/>
          </a:prstGeom>
        </p:spPr>
      </p:pic>
      <p:pic>
        <p:nvPicPr>
          <p:cNvPr id="8" name="Picture 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4058320" y="5518139"/>
            <a:ext cx="7315200" cy="3883706"/>
          </a:xfrm>
          <a:prstGeom prst="rect">
            <a:avLst/>
          </a:prstGeom>
        </p:spPr>
      </p:pic>
      <p:sp>
        <p:nvSpPr>
          <p:cNvPr id="9" name="TextBox 9"/>
          <p:cNvSpPr txBox="1"/>
          <p:nvPr/>
        </p:nvSpPr>
        <p:spPr>
          <a:xfrm>
            <a:off x="6006531" y="5159999"/>
            <a:ext cx="5811573" cy="697230"/>
          </a:xfrm>
          <a:prstGeom prst="rect">
            <a:avLst/>
          </a:prstGeom>
        </p:spPr>
        <p:txBody>
          <a:bodyPr lIns="0" tIns="0" rIns="0" bIns="0" rtlCol="0" anchor="t">
            <a:spAutoFit/>
          </a:bodyPr>
          <a:lstStyle/>
          <a:p>
            <a:pPr marL="0" lvl="0" indent="0" algn="l">
              <a:lnSpc>
                <a:spcPts val="5534"/>
              </a:lnSpc>
              <a:spcBef>
                <a:spcPct val="0"/>
              </a:spcBef>
            </a:pPr>
            <a:r>
              <a:rPr lang="en-US" sz="4499" spc="89">
                <a:solidFill>
                  <a:srgbClr val="1D242C"/>
                </a:solidFill>
                <a:latin typeface="Cerebri Bold"/>
              </a:rPr>
              <a:t>LISTO</a:t>
            </a:r>
          </a:p>
        </p:txBody>
      </p:sp>
      <p:pic>
        <p:nvPicPr>
          <p:cNvPr id="10" name="Picture 3">
            <a:extLst>
              <a:ext uri="{FF2B5EF4-FFF2-40B4-BE49-F238E27FC236}">
                <a16:creationId xmlns:a16="http://schemas.microsoft.com/office/drawing/2014/main" id="{BF70A3E9-735B-4D40-8C44-9BF08084CB5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2765844" y="-2571745"/>
            <a:ext cx="3743986" cy="3743986"/>
          </a:xfrm>
          <a:prstGeom prst="rect">
            <a:avLst/>
          </a:prstGeom>
        </p:spPr>
      </p:pic>
      <p:pic>
        <p:nvPicPr>
          <p:cNvPr id="11" name="Picture 4">
            <a:extLst>
              <a:ext uri="{FF2B5EF4-FFF2-40B4-BE49-F238E27FC236}">
                <a16:creationId xmlns:a16="http://schemas.microsoft.com/office/drawing/2014/main" id="{77358554-1509-424E-BF6A-143AE24FD2C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17618648" y="-2641748"/>
            <a:ext cx="3743986" cy="3743986"/>
          </a:xfrm>
          <a:prstGeom prst="rect">
            <a:avLst/>
          </a:prstGeom>
        </p:spPr>
      </p:pic>
      <p:pic>
        <p:nvPicPr>
          <p:cNvPr id="12" name="Picture 5">
            <a:extLst>
              <a:ext uri="{FF2B5EF4-FFF2-40B4-BE49-F238E27FC236}">
                <a16:creationId xmlns:a16="http://schemas.microsoft.com/office/drawing/2014/main" id="{40CDA1FC-C5B6-EC49-BC72-486ECD870EE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a:off x="-3085520" y="9252723"/>
            <a:ext cx="3743986" cy="3743986"/>
          </a:xfrm>
          <a:prstGeom prst="rect">
            <a:avLst/>
          </a:prstGeom>
        </p:spPr>
      </p:pic>
      <p:pic>
        <p:nvPicPr>
          <p:cNvPr id="13" name="Picture 6">
            <a:extLst>
              <a:ext uri="{FF2B5EF4-FFF2-40B4-BE49-F238E27FC236}">
                <a16:creationId xmlns:a16="http://schemas.microsoft.com/office/drawing/2014/main" id="{EE1AE839-B7F5-CA4B-A70D-21908F48625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7287214" y="9166995"/>
            <a:ext cx="3743986" cy="374398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347362" y="346862"/>
            <a:ext cx="9593275" cy="959327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40928" y="1626787"/>
            <a:ext cx="3743986" cy="3743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144772" y="1399514"/>
            <a:ext cx="3743986" cy="3743986"/>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40928" y="5370773"/>
            <a:ext cx="3743986" cy="3743986"/>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144772" y="5143500"/>
            <a:ext cx="3743986" cy="3743986"/>
          </a:xfrm>
          <a:prstGeom prst="rect">
            <a:avLst/>
          </a:prstGeom>
        </p:spPr>
      </p:pic>
      <p:grpSp>
        <p:nvGrpSpPr>
          <p:cNvPr id="7" name="Group 7"/>
          <p:cNvGrpSpPr/>
          <p:nvPr/>
        </p:nvGrpSpPr>
        <p:grpSpPr>
          <a:xfrm>
            <a:off x="6416608" y="3733994"/>
            <a:ext cx="5454785" cy="2541924"/>
            <a:chOff x="0" y="-19050"/>
            <a:chExt cx="7273047" cy="3389232"/>
          </a:xfrm>
        </p:grpSpPr>
        <p:sp>
          <p:nvSpPr>
            <p:cNvPr id="8" name="TextBox 8"/>
            <p:cNvSpPr txBox="1"/>
            <p:nvPr/>
          </p:nvSpPr>
          <p:spPr>
            <a:xfrm>
              <a:off x="0" y="1178043"/>
              <a:ext cx="7021130" cy="2192139"/>
            </a:xfrm>
            <a:prstGeom prst="rect">
              <a:avLst/>
            </a:prstGeom>
          </p:spPr>
          <p:txBody>
            <a:bodyPr lIns="0" tIns="0" rIns="0" bIns="0" rtlCol="0" anchor="t">
              <a:spAutoFit/>
            </a:bodyPr>
            <a:lstStyle/>
            <a:p>
              <a:pPr>
                <a:lnSpc>
                  <a:spcPts val="2550"/>
                </a:lnSpc>
              </a:pPr>
              <a:r>
                <a:rPr lang="en-US" sz="1700" spc="204" dirty="0">
                  <a:solidFill>
                    <a:srgbClr val="1D242C"/>
                  </a:solidFill>
                  <a:latin typeface="Cerebri"/>
                </a:rPr>
                <a:t>REALIZAREMOS UNA PRUEBA SENCILLA DE UN HTTP REQUEST A LA PAGINA DE YOUTUBE, DONDE VEREMOS CUANTO TIEMPO SE TARDA EN CARGAR LA PAGINA HOME DE YT CON UNO Y MUTIPLES USERS</a:t>
              </a:r>
            </a:p>
          </p:txBody>
        </p:sp>
        <p:sp>
          <p:nvSpPr>
            <p:cNvPr id="9" name="TextBox 9"/>
            <p:cNvSpPr txBox="1"/>
            <p:nvPr/>
          </p:nvSpPr>
          <p:spPr>
            <a:xfrm>
              <a:off x="0" y="-19050"/>
              <a:ext cx="7273047" cy="923290"/>
            </a:xfrm>
            <a:prstGeom prst="rect">
              <a:avLst/>
            </a:prstGeom>
          </p:spPr>
          <p:txBody>
            <a:bodyPr lIns="0" tIns="0" rIns="0" bIns="0" rtlCol="0" anchor="t">
              <a:spAutoFit/>
            </a:bodyPr>
            <a:lstStyle/>
            <a:p>
              <a:pPr marL="0" lvl="0" indent="0" algn="l">
                <a:lnSpc>
                  <a:spcPts val="5534"/>
                </a:lnSpc>
              </a:pPr>
              <a:r>
                <a:rPr lang="en-US" sz="4499" spc="89">
                  <a:solidFill>
                    <a:srgbClr val="1D242C"/>
                  </a:solidFill>
                  <a:latin typeface="Cerebri Bold"/>
                </a:rPr>
                <a:t>LA PRUEBA</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993" y="-1871993"/>
            <a:ext cx="3743986" cy="374398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16007" y="-1871993"/>
            <a:ext cx="3743986" cy="3743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71993" y="8415007"/>
            <a:ext cx="3743986" cy="374398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16007" y="8415007"/>
            <a:ext cx="3743986" cy="3743986"/>
          </a:xfrm>
          <a:prstGeom prst="rect">
            <a:avLst/>
          </a:prstGeom>
        </p:spPr>
      </p:pic>
      <p:pic>
        <p:nvPicPr>
          <p:cNvPr id="6" name="Picture 6"/>
          <p:cNvPicPr>
            <a:picLocks noChangeAspect="1"/>
          </p:cNvPicPr>
          <p:nvPr/>
        </p:nvPicPr>
        <p:blipFill>
          <a:blip r:embed="rId8"/>
          <a:srcRect/>
          <a:stretch>
            <a:fillRect/>
          </a:stretch>
        </p:blipFill>
        <p:spPr>
          <a:xfrm>
            <a:off x="1238536" y="-3279"/>
            <a:ext cx="15810928" cy="10290279"/>
          </a:xfrm>
          <a:prstGeom prst="rect">
            <a:avLst/>
          </a:prstGeom>
        </p:spPr>
      </p:pic>
      <p:pic>
        <p:nvPicPr>
          <p:cNvPr id="7" name="Picture 2">
            <a:extLst>
              <a:ext uri="{FF2B5EF4-FFF2-40B4-BE49-F238E27FC236}">
                <a16:creationId xmlns:a16="http://schemas.microsoft.com/office/drawing/2014/main" id="{5D54599F-92E9-154A-BD3D-C48412636A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rot="10800000">
            <a:off x="-6248400" y="-9563100"/>
            <a:ext cx="30290630" cy="3029063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993" y="-1871993"/>
            <a:ext cx="3743986" cy="374398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16007" y="-1871993"/>
            <a:ext cx="3743986" cy="3743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71993" y="8415007"/>
            <a:ext cx="3743986" cy="374398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16007" y="8415007"/>
            <a:ext cx="3743986" cy="3743986"/>
          </a:xfrm>
          <a:prstGeom prst="rect">
            <a:avLst/>
          </a:prstGeom>
        </p:spPr>
      </p:pic>
      <p:pic>
        <p:nvPicPr>
          <p:cNvPr id="6" name="Picture 6"/>
          <p:cNvPicPr>
            <a:picLocks noChangeAspect="1"/>
          </p:cNvPicPr>
          <p:nvPr/>
        </p:nvPicPr>
        <p:blipFill>
          <a:blip r:embed="rId8"/>
          <a:srcRect/>
          <a:stretch>
            <a:fillRect/>
          </a:stretch>
        </p:blipFill>
        <p:spPr>
          <a:xfrm>
            <a:off x="1757985" y="376787"/>
            <a:ext cx="14772030" cy="923251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993" y="-1871993"/>
            <a:ext cx="3743986" cy="374398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16007" y="-1871993"/>
            <a:ext cx="3743986" cy="3743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71993" y="8415007"/>
            <a:ext cx="3743986" cy="374398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16007" y="8415007"/>
            <a:ext cx="3743986" cy="3743986"/>
          </a:xfrm>
          <a:prstGeom prst="rect">
            <a:avLst/>
          </a:prstGeom>
        </p:spPr>
      </p:pic>
      <p:pic>
        <p:nvPicPr>
          <p:cNvPr id="6" name="Picture 6"/>
          <p:cNvPicPr>
            <a:picLocks noChangeAspect="1"/>
          </p:cNvPicPr>
          <p:nvPr/>
        </p:nvPicPr>
        <p:blipFill>
          <a:blip r:embed="rId8"/>
          <a:srcRect/>
          <a:stretch>
            <a:fillRect/>
          </a:stretch>
        </p:blipFill>
        <p:spPr>
          <a:xfrm>
            <a:off x="1241055" y="0"/>
            <a:ext cx="15805890" cy="10287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993" y="-1871993"/>
            <a:ext cx="3743986" cy="374398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16007" y="-1871993"/>
            <a:ext cx="3743986" cy="3743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71993" y="8415007"/>
            <a:ext cx="3743986" cy="374398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16007" y="8415007"/>
            <a:ext cx="3743986" cy="3743986"/>
          </a:xfrm>
          <a:prstGeom prst="rect">
            <a:avLst/>
          </a:prstGeom>
        </p:spPr>
      </p:pic>
      <p:pic>
        <p:nvPicPr>
          <p:cNvPr id="6" name="Picture 6"/>
          <p:cNvPicPr>
            <a:picLocks noChangeAspect="1"/>
          </p:cNvPicPr>
          <p:nvPr/>
        </p:nvPicPr>
        <p:blipFill>
          <a:blip r:embed="rId8"/>
          <a:srcRect/>
          <a:stretch>
            <a:fillRect/>
          </a:stretch>
        </p:blipFill>
        <p:spPr>
          <a:xfrm>
            <a:off x="1241055" y="0"/>
            <a:ext cx="15805890" cy="10287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993" y="-1871993"/>
            <a:ext cx="3743986" cy="374398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16007" y="-1871993"/>
            <a:ext cx="3743986" cy="3743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71993" y="8415007"/>
            <a:ext cx="3743986" cy="374398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16007" y="8415007"/>
            <a:ext cx="3743986" cy="3743986"/>
          </a:xfrm>
          <a:prstGeom prst="rect">
            <a:avLst/>
          </a:prstGeom>
        </p:spPr>
      </p:pic>
      <p:pic>
        <p:nvPicPr>
          <p:cNvPr id="6" name="Picture 6"/>
          <p:cNvPicPr>
            <a:picLocks noChangeAspect="1"/>
          </p:cNvPicPr>
          <p:nvPr/>
        </p:nvPicPr>
        <p:blipFill>
          <a:blip r:embed="rId8"/>
          <a:srcRect/>
          <a:stretch>
            <a:fillRect/>
          </a:stretch>
        </p:blipFill>
        <p:spPr>
          <a:xfrm>
            <a:off x="1607457" y="433160"/>
            <a:ext cx="15073087" cy="942067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993" y="-1871993"/>
            <a:ext cx="3743986" cy="374398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16007" y="-1871993"/>
            <a:ext cx="3743986" cy="3743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71993" y="8415007"/>
            <a:ext cx="3743986" cy="374398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16007" y="8415007"/>
            <a:ext cx="3743986" cy="3743986"/>
          </a:xfrm>
          <a:prstGeom prst="rect">
            <a:avLst/>
          </a:prstGeom>
        </p:spPr>
      </p:pic>
      <p:pic>
        <p:nvPicPr>
          <p:cNvPr id="6" name="Picture 6"/>
          <p:cNvPicPr>
            <a:picLocks noChangeAspect="1"/>
          </p:cNvPicPr>
          <p:nvPr/>
        </p:nvPicPr>
        <p:blipFill>
          <a:blip r:embed="rId8"/>
          <a:srcRect/>
          <a:stretch>
            <a:fillRect/>
          </a:stretch>
        </p:blipFill>
        <p:spPr>
          <a:xfrm>
            <a:off x="1241055" y="0"/>
            <a:ext cx="15805890" cy="10287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885654" y="885154"/>
            <a:ext cx="8516691" cy="8516691"/>
          </a:xfrm>
          <a:prstGeom prst="rect">
            <a:avLst/>
          </a:prstGeom>
        </p:spPr>
      </p:pic>
      <p:grpSp>
        <p:nvGrpSpPr>
          <p:cNvPr id="3" name="Group 3"/>
          <p:cNvGrpSpPr/>
          <p:nvPr/>
        </p:nvGrpSpPr>
        <p:grpSpPr>
          <a:xfrm>
            <a:off x="6006531" y="3219610"/>
            <a:ext cx="6274938" cy="3753064"/>
            <a:chOff x="0" y="-19050"/>
            <a:chExt cx="8366584" cy="5004085"/>
          </a:xfrm>
        </p:grpSpPr>
        <p:sp>
          <p:nvSpPr>
            <p:cNvPr id="4" name="TextBox 4"/>
            <p:cNvSpPr txBox="1"/>
            <p:nvPr/>
          </p:nvSpPr>
          <p:spPr>
            <a:xfrm>
              <a:off x="0" y="1168519"/>
              <a:ext cx="8366584" cy="3816516"/>
            </a:xfrm>
            <a:prstGeom prst="rect">
              <a:avLst/>
            </a:prstGeom>
          </p:spPr>
          <p:txBody>
            <a:bodyPr lIns="0" tIns="0" rIns="0" bIns="0" rtlCol="0" anchor="t">
              <a:spAutoFit/>
            </a:bodyPr>
            <a:lstStyle/>
            <a:p>
              <a:pPr marL="280670" lvl="1" indent="-140335">
                <a:lnSpc>
                  <a:spcPts val="3808"/>
                </a:lnSpc>
                <a:buFont typeface="Arial"/>
                <a:buChar char="•"/>
              </a:pPr>
              <a:r>
                <a:rPr lang="en-US" sz="1700" spc="204" dirty="0">
                  <a:solidFill>
                    <a:srgbClr val="1D242C"/>
                  </a:solidFill>
                  <a:latin typeface="Cerebri"/>
                </a:rPr>
                <a:t>APRENDER QUE SON LAS PRUEBAS PERFORMANCE</a:t>
              </a:r>
            </a:p>
            <a:p>
              <a:pPr marL="280670" lvl="1" indent="-140335">
                <a:lnSpc>
                  <a:spcPts val="3808"/>
                </a:lnSpc>
                <a:buFont typeface="Arial"/>
                <a:buChar char="•"/>
              </a:pPr>
              <a:r>
                <a:rPr lang="en-US" sz="1700" spc="204" dirty="0">
                  <a:solidFill>
                    <a:srgbClr val="1D242C"/>
                  </a:solidFill>
                  <a:latin typeface="Cerebri"/>
                </a:rPr>
                <a:t>INSTALAR JMETER</a:t>
              </a:r>
            </a:p>
            <a:p>
              <a:pPr marL="280670" lvl="1" indent="-140335">
                <a:lnSpc>
                  <a:spcPts val="3808"/>
                </a:lnSpc>
                <a:buFont typeface="Arial"/>
                <a:buChar char="•"/>
              </a:pPr>
              <a:r>
                <a:rPr lang="en-US" sz="1700" spc="204">
                  <a:solidFill>
                    <a:srgbClr val="1D242C"/>
                  </a:solidFill>
                  <a:latin typeface="Cerebri"/>
                </a:rPr>
                <a:t>SABER QUÉ ES </a:t>
              </a:r>
              <a:r>
                <a:rPr lang="en-US" sz="1700" spc="204" dirty="0">
                  <a:solidFill>
                    <a:srgbClr val="1D242C"/>
                  </a:solidFill>
                  <a:latin typeface="Cerebri"/>
                </a:rPr>
                <a:t>JMETER </a:t>
              </a:r>
            </a:p>
            <a:p>
              <a:pPr marL="280670" lvl="1" indent="-140335">
                <a:lnSpc>
                  <a:spcPts val="3808"/>
                </a:lnSpc>
                <a:buFont typeface="Arial"/>
                <a:buChar char="•"/>
              </a:pPr>
              <a:r>
                <a:rPr lang="en-US" sz="1700" spc="204" dirty="0">
                  <a:solidFill>
                    <a:srgbClr val="1D242C"/>
                  </a:solidFill>
                  <a:latin typeface="Cerebri"/>
                </a:rPr>
                <a:t>APRENDER A USARLO</a:t>
              </a:r>
            </a:p>
            <a:p>
              <a:pPr marL="280670" lvl="1" indent="-140335">
                <a:lnSpc>
                  <a:spcPts val="3808"/>
                </a:lnSpc>
                <a:buFont typeface="Arial"/>
                <a:buChar char="•"/>
              </a:pPr>
              <a:r>
                <a:rPr lang="en-US" sz="1700" spc="204" dirty="0">
                  <a:solidFill>
                    <a:srgbClr val="1D242C"/>
                  </a:solidFill>
                  <a:latin typeface="Cerebri"/>
                </a:rPr>
                <a:t>HACER UNA PRUEBA BÁSICA CON ÉL</a:t>
              </a:r>
            </a:p>
          </p:txBody>
        </p:sp>
        <p:sp>
          <p:nvSpPr>
            <p:cNvPr id="5" name="TextBox 5"/>
            <p:cNvSpPr txBox="1"/>
            <p:nvPr/>
          </p:nvSpPr>
          <p:spPr>
            <a:xfrm>
              <a:off x="0" y="-19050"/>
              <a:ext cx="7748764" cy="923290"/>
            </a:xfrm>
            <a:prstGeom prst="rect">
              <a:avLst/>
            </a:prstGeom>
          </p:spPr>
          <p:txBody>
            <a:bodyPr lIns="0" tIns="0" rIns="0" bIns="0" rtlCol="0" anchor="t">
              <a:spAutoFit/>
            </a:bodyPr>
            <a:lstStyle/>
            <a:p>
              <a:pPr marL="0" lvl="0" indent="0" algn="l">
                <a:lnSpc>
                  <a:spcPts val="5534"/>
                </a:lnSpc>
                <a:spcBef>
                  <a:spcPct val="0"/>
                </a:spcBef>
              </a:pPr>
              <a:r>
                <a:rPr lang="en-US" sz="4499" spc="89">
                  <a:solidFill>
                    <a:srgbClr val="1D242C"/>
                  </a:solidFill>
                  <a:latin typeface="Cerebri Bold"/>
                </a:rPr>
                <a:t>TODAY'S AGENDA</a:t>
              </a: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93851" y="5823748"/>
            <a:ext cx="5123531" cy="5482378"/>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058320" y="-731284"/>
            <a:ext cx="5123531" cy="5482378"/>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85520" y="885154"/>
            <a:ext cx="7315200" cy="3883706"/>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058320" y="5518139"/>
            <a:ext cx="7315200" cy="3883706"/>
          </a:xfrm>
          <a:prstGeom prst="rect">
            <a:avLst/>
          </a:prstGeom>
        </p:spPr>
      </p:pic>
      <p:pic>
        <p:nvPicPr>
          <p:cNvPr id="11" name="Picture 2">
            <a:extLst>
              <a:ext uri="{FF2B5EF4-FFF2-40B4-BE49-F238E27FC236}">
                <a16:creationId xmlns:a16="http://schemas.microsoft.com/office/drawing/2014/main" id="{45EE7682-F110-8F4C-A61E-02F30026D4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7145000" y="8782299"/>
            <a:ext cx="5785728" cy="6494185"/>
          </a:xfrm>
          <a:prstGeom prst="rect">
            <a:avLst/>
          </a:prstGeom>
        </p:spPr>
      </p:pic>
      <p:pic>
        <p:nvPicPr>
          <p:cNvPr id="12" name="Picture 3">
            <a:extLst>
              <a:ext uri="{FF2B5EF4-FFF2-40B4-BE49-F238E27FC236}">
                <a16:creationId xmlns:a16="http://schemas.microsoft.com/office/drawing/2014/main" id="{3754BF5C-E7B8-BC45-9F6B-CA770D04C2D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785728" y="-6286500"/>
            <a:ext cx="5785728" cy="6494185"/>
          </a:xfrm>
          <a:prstGeom prst="rect">
            <a:avLst/>
          </a:prstGeom>
        </p:spPr>
      </p:pic>
      <p:pic>
        <p:nvPicPr>
          <p:cNvPr id="13" name="Picture 4">
            <a:extLst>
              <a:ext uri="{FF2B5EF4-FFF2-40B4-BE49-F238E27FC236}">
                <a16:creationId xmlns:a16="http://schemas.microsoft.com/office/drawing/2014/main" id="{6E2F5355-2214-5640-A046-55288A347AA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6705600" y="8115300"/>
            <a:ext cx="6123528" cy="6045592"/>
          </a:xfrm>
          <a:prstGeom prst="rect">
            <a:avLst/>
          </a:prstGeom>
        </p:spPr>
      </p:pic>
      <p:pic>
        <p:nvPicPr>
          <p:cNvPr id="14" name="Picture 5">
            <a:extLst>
              <a:ext uri="{FF2B5EF4-FFF2-40B4-BE49-F238E27FC236}">
                <a16:creationId xmlns:a16="http://schemas.microsoft.com/office/drawing/2014/main" id="{FC91C848-30B4-8048-8B84-E5547A2DE09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9066986" y="-4521125"/>
            <a:ext cx="6123528" cy="6045592"/>
          </a:xfrm>
          <a:prstGeom prst="rect">
            <a:avLst/>
          </a:prstGeom>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993" y="-1871993"/>
            <a:ext cx="3743986" cy="374398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16007" y="-1871993"/>
            <a:ext cx="3743986" cy="3743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71993" y="8415007"/>
            <a:ext cx="3743986" cy="374398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16007" y="8415007"/>
            <a:ext cx="3743986" cy="3743986"/>
          </a:xfrm>
          <a:prstGeom prst="rect">
            <a:avLst/>
          </a:prstGeom>
        </p:spPr>
      </p:pic>
      <p:pic>
        <p:nvPicPr>
          <p:cNvPr id="6" name="Picture 6"/>
          <p:cNvPicPr>
            <a:picLocks noChangeAspect="1"/>
          </p:cNvPicPr>
          <p:nvPr/>
        </p:nvPicPr>
        <p:blipFill>
          <a:blip r:embed="rId8"/>
          <a:srcRect/>
          <a:stretch>
            <a:fillRect/>
          </a:stretch>
        </p:blipFill>
        <p:spPr>
          <a:xfrm>
            <a:off x="1372107" y="286067"/>
            <a:ext cx="15543786" cy="971486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71993" y="-1871993"/>
            <a:ext cx="3743986" cy="374398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416007" y="-1871993"/>
            <a:ext cx="3743986" cy="374398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71993" y="8415007"/>
            <a:ext cx="3743986" cy="3743986"/>
          </a:xfrm>
          <a:prstGeom prst="rect">
            <a:avLst/>
          </a:prstGeom>
        </p:spPr>
      </p:pic>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6416007" y="8415007"/>
            <a:ext cx="3743986" cy="3743986"/>
          </a:xfrm>
          <a:prstGeom prst="rect">
            <a:avLst/>
          </a:prstGeom>
        </p:spPr>
      </p:pic>
      <p:pic>
        <p:nvPicPr>
          <p:cNvPr id="6" name="Picture 6"/>
          <p:cNvPicPr>
            <a:picLocks noChangeAspect="1"/>
          </p:cNvPicPr>
          <p:nvPr/>
        </p:nvPicPr>
        <p:blipFill>
          <a:blip r:embed="rId8"/>
          <a:srcRect/>
          <a:stretch>
            <a:fillRect/>
          </a:stretch>
        </p:blipFill>
        <p:spPr>
          <a:xfrm>
            <a:off x="1241055" y="0"/>
            <a:ext cx="15805890" cy="10287000"/>
          </a:xfrm>
          <a:prstGeom prst="rect">
            <a:avLst/>
          </a:prstGeom>
        </p:spPr>
      </p:pic>
      <p:pic>
        <p:nvPicPr>
          <p:cNvPr id="7" name="Picture 6">
            <a:extLst>
              <a:ext uri="{FF2B5EF4-FFF2-40B4-BE49-F238E27FC236}">
                <a16:creationId xmlns:a16="http://schemas.microsoft.com/office/drawing/2014/main" id="{274E2303-28B4-B748-8114-C790F5451E0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408136" y="11468100"/>
            <a:ext cx="4748038" cy="6926846"/>
          </a:xfrm>
          <a:prstGeom prst="rect">
            <a:avLst/>
          </a:prstGeom>
        </p:spPr>
      </p:pic>
      <p:pic>
        <p:nvPicPr>
          <p:cNvPr id="8" name="Picture 7">
            <a:extLst>
              <a:ext uri="{FF2B5EF4-FFF2-40B4-BE49-F238E27FC236}">
                <a16:creationId xmlns:a16="http://schemas.microsoft.com/office/drawing/2014/main" id="{8EA1B4C0-E0B1-AE4C-841D-5BCF227448C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808871" y="18573372"/>
            <a:ext cx="4748038" cy="6926846"/>
          </a:xfrm>
          <a:prstGeom prst="rect">
            <a:avLst/>
          </a:prstGeom>
        </p:spPr>
      </p:pic>
      <p:pic>
        <p:nvPicPr>
          <p:cNvPr id="9" name="Picture 8">
            <a:extLst>
              <a:ext uri="{FF2B5EF4-FFF2-40B4-BE49-F238E27FC236}">
                <a16:creationId xmlns:a16="http://schemas.microsoft.com/office/drawing/2014/main" id="{22ACAA2F-D7DB-FE46-9EE2-C31A5ADD7CD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162093" y="19452546"/>
            <a:ext cx="6255951" cy="6255951"/>
          </a:xfrm>
          <a:prstGeom prst="rect">
            <a:avLst/>
          </a:prstGeom>
        </p:spPr>
      </p:pic>
      <p:pic>
        <p:nvPicPr>
          <p:cNvPr id="10" name="Picture 9">
            <a:extLst>
              <a:ext uri="{FF2B5EF4-FFF2-40B4-BE49-F238E27FC236}">
                <a16:creationId xmlns:a16="http://schemas.microsoft.com/office/drawing/2014/main" id="{5E240A06-8EBD-DF45-9BC5-608503A8EBF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13215915" y="11521966"/>
            <a:ext cx="6255951" cy="625595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401204" y="400704"/>
            <a:ext cx="9485592" cy="9485592"/>
          </a:xfrm>
          <a:prstGeom prst="rect">
            <a:avLst/>
          </a:prstGeom>
        </p:spPr>
      </p:pic>
      <p:grpSp>
        <p:nvGrpSpPr>
          <p:cNvPr id="3" name="Group 3"/>
          <p:cNvGrpSpPr/>
          <p:nvPr/>
        </p:nvGrpSpPr>
        <p:grpSpPr>
          <a:xfrm>
            <a:off x="6148128" y="3997895"/>
            <a:ext cx="5991744" cy="2291210"/>
            <a:chOff x="0" y="0"/>
            <a:chExt cx="7988992" cy="3054946"/>
          </a:xfrm>
        </p:grpSpPr>
        <p:sp>
          <p:nvSpPr>
            <p:cNvPr id="4" name="TextBox 4"/>
            <p:cNvSpPr txBox="1"/>
            <p:nvPr/>
          </p:nvSpPr>
          <p:spPr>
            <a:xfrm>
              <a:off x="0" y="1592440"/>
              <a:ext cx="7988992" cy="1462506"/>
            </a:xfrm>
            <a:prstGeom prst="rect">
              <a:avLst/>
            </a:prstGeom>
          </p:spPr>
          <p:txBody>
            <a:bodyPr lIns="0" tIns="0" rIns="0" bIns="0" rtlCol="0" anchor="t">
              <a:spAutoFit/>
            </a:bodyPr>
            <a:lstStyle/>
            <a:p>
              <a:pPr algn="ctr">
                <a:lnSpc>
                  <a:spcPts val="2935"/>
                </a:lnSpc>
              </a:pPr>
              <a:r>
                <a:rPr lang="en-US" sz="2097" spc="251">
                  <a:solidFill>
                    <a:srgbClr val="1D242C"/>
                  </a:solidFill>
                  <a:latin typeface="Cerebri"/>
                </a:rPr>
                <a:t>SI TIENEN PREGUNTAS POR FAVOR DÍGANNOS Y NOSOTROS LOS AYUDAMOS!</a:t>
              </a:r>
            </a:p>
          </p:txBody>
        </p:sp>
        <p:sp>
          <p:nvSpPr>
            <p:cNvPr id="5" name="TextBox 5"/>
            <p:cNvSpPr txBox="1"/>
            <p:nvPr/>
          </p:nvSpPr>
          <p:spPr>
            <a:xfrm>
              <a:off x="0" y="47625"/>
              <a:ext cx="7988992" cy="1078371"/>
            </a:xfrm>
            <a:prstGeom prst="rect">
              <a:avLst/>
            </a:prstGeom>
          </p:spPr>
          <p:txBody>
            <a:bodyPr lIns="0" tIns="0" rIns="0" bIns="0" rtlCol="0" anchor="t">
              <a:spAutoFit/>
            </a:bodyPr>
            <a:lstStyle/>
            <a:p>
              <a:pPr algn="ctr">
                <a:lnSpc>
                  <a:spcPts val="6161"/>
                </a:lnSpc>
              </a:pPr>
              <a:r>
                <a:rPr lang="en-US" sz="5550" spc="277">
                  <a:solidFill>
                    <a:srgbClr val="1D242C"/>
                  </a:solidFill>
                  <a:latin typeface="Cerebri Bold"/>
                </a:rPr>
                <a:t>THANK YOU!</a:t>
              </a:r>
            </a:p>
          </p:txBody>
        </p:sp>
      </p:grpSp>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7045" y="-2153141"/>
            <a:ext cx="4748038" cy="6926846"/>
          </a:xfrm>
          <a:prstGeom prst="rect">
            <a:avLst/>
          </a:prstGeom>
        </p:spPr>
      </p:pic>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3539962" y="4952131"/>
            <a:ext cx="4748038" cy="6926846"/>
          </a:xfrm>
          <a:prstGeom prst="rect">
            <a:avLst/>
          </a:prstGeom>
        </p:spPr>
      </p:pic>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431002" y="5831305"/>
            <a:ext cx="6255951" cy="6255951"/>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947006" y="-2099275"/>
            <a:ext cx="6255951" cy="6255951"/>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pic>
        <p:nvPicPr>
          <p:cNvPr id="26" name="Picture 9">
            <a:extLst>
              <a:ext uri="{FF2B5EF4-FFF2-40B4-BE49-F238E27FC236}">
                <a16:creationId xmlns:a16="http://schemas.microsoft.com/office/drawing/2014/main" id="{005E5926-A7E3-1F4D-9488-AF91590C10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17448640" y="6118885"/>
            <a:ext cx="477292" cy="253399"/>
          </a:xfrm>
          <a:prstGeom prst="rect">
            <a:avLst/>
          </a:prstGeom>
        </p:spPr>
      </p:pic>
      <p:pic>
        <p:nvPicPr>
          <p:cNvPr id="24" name="Picture 7">
            <a:extLst>
              <a:ext uri="{FF2B5EF4-FFF2-40B4-BE49-F238E27FC236}">
                <a16:creationId xmlns:a16="http://schemas.microsoft.com/office/drawing/2014/main" id="{2058DB60-D82C-C342-B92C-43C52C46BB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16916400" y="723900"/>
            <a:ext cx="138399" cy="148092"/>
          </a:xfrm>
          <a:prstGeom prst="rect">
            <a:avLst/>
          </a:prstGeom>
        </p:spPr>
      </p:pic>
      <p:pic>
        <p:nvPicPr>
          <p:cNvPr id="23" name="Picture 6">
            <a:extLst>
              <a:ext uri="{FF2B5EF4-FFF2-40B4-BE49-F238E27FC236}">
                <a16:creationId xmlns:a16="http://schemas.microsoft.com/office/drawing/2014/main" id="{C4B3436A-8803-734D-978E-9F3E4381BB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2639468" y="7918858"/>
            <a:ext cx="334293" cy="357707"/>
          </a:xfrm>
          <a:prstGeom prst="rect">
            <a:avLst/>
          </a:prstGeom>
        </p:spPr>
      </p:pic>
      <p:pic>
        <p:nvPicPr>
          <p:cNvPr id="25" name="Picture 8">
            <a:extLst>
              <a:ext uri="{FF2B5EF4-FFF2-40B4-BE49-F238E27FC236}">
                <a16:creationId xmlns:a16="http://schemas.microsoft.com/office/drawing/2014/main" id="{34B427EB-EFCC-EC47-B051-BA7781B334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304800" y="1485900"/>
            <a:ext cx="477292" cy="253399"/>
          </a:xfrm>
          <a:prstGeom prst="rect">
            <a:avLst/>
          </a:prstGeom>
        </p:spPr>
      </p:pic>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919921" y="5535207"/>
            <a:ext cx="5785728" cy="6494185"/>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510719" y="-2218392"/>
            <a:ext cx="5785728" cy="6494185"/>
          </a:xfrm>
          <a:prstGeom prst="rect">
            <a:avLst/>
          </a:prstGeom>
        </p:spPr>
      </p:pic>
      <p:pic>
        <p:nvPicPr>
          <p:cNvPr id="4" name="Picture 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61528" y="5759503"/>
            <a:ext cx="6123528" cy="6045592"/>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999684" y="-1055173"/>
            <a:ext cx="6123528" cy="6045592"/>
          </a:xfrm>
          <a:prstGeom prst="rect">
            <a:avLst/>
          </a:prstGeom>
        </p:spPr>
      </p:pic>
      <p:grpSp>
        <p:nvGrpSpPr>
          <p:cNvPr id="6" name="Group 6"/>
          <p:cNvGrpSpPr/>
          <p:nvPr/>
        </p:nvGrpSpPr>
        <p:grpSpPr>
          <a:xfrm>
            <a:off x="5288316" y="3987123"/>
            <a:ext cx="7711367" cy="2389369"/>
            <a:chOff x="0" y="0"/>
            <a:chExt cx="10281823" cy="3185826"/>
          </a:xfrm>
        </p:grpSpPr>
        <p:sp>
          <p:nvSpPr>
            <p:cNvPr id="7" name="TextBox 7"/>
            <p:cNvSpPr txBox="1"/>
            <p:nvPr/>
          </p:nvSpPr>
          <p:spPr>
            <a:xfrm>
              <a:off x="0" y="837596"/>
              <a:ext cx="10281823" cy="2348230"/>
            </a:xfrm>
            <a:prstGeom prst="rect">
              <a:avLst/>
            </a:prstGeom>
          </p:spPr>
          <p:txBody>
            <a:bodyPr lIns="0" tIns="0" rIns="0" bIns="0" rtlCol="0" anchor="t">
              <a:spAutoFit/>
            </a:bodyPr>
            <a:lstStyle/>
            <a:p>
              <a:pPr marL="0" lvl="0" indent="0" algn="l">
                <a:lnSpc>
                  <a:spcPts val="2880"/>
                </a:lnSpc>
                <a:spcBef>
                  <a:spcPct val="0"/>
                </a:spcBef>
              </a:pPr>
              <a:r>
                <a:rPr lang="en-US" sz="1800" spc="36">
                  <a:solidFill>
                    <a:srgbClr val="F5F5EF"/>
                  </a:solidFill>
                  <a:latin typeface="Cerebri"/>
                </a:rPr>
                <a:t>Son pruebas no func</a:t>
              </a:r>
              <a:r>
                <a:rPr lang="en-US" sz="1800" u="none" spc="36">
                  <a:solidFill>
                    <a:srgbClr val="F5F5EF"/>
                  </a:solidFill>
                  <a:latin typeface="Cerebri"/>
                </a:rPr>
                <a:t>ionales que nos permiten conocer la cantidad de clientes simultáneos que soporta un producto y medir la velocidad de respuesta en la ejecución de las tareas.</a:t>
              </a:r>
            </a:p>
            <a:p>
              <a:pPr marL="0" lvl="0" indent="0" algn="l">
                <a:lnSpc>
                  <a:spcPts val="2880"/>
                </a:lnSpc>
                <a:spcBef>
                  <a:spcPct val="0"/>
                </a:spcBef>
              </a:pPr>
              <a:endParaRPr lang="en-US" sz="1800" u="none" spc="36">
                <a:solidFill>
                  <a:srgbClr val="F5F5EF"/>
                </a:solidFill>
                <a:latin typeface="Cerebri"/>
              </a:endParaRPr>
            </a:p>
            <a:p>
              <a:pPr marL="0" lvl="0" indent="0" algn="l">
                <a:lnSpc>
                  <a:spcPts val="2880"/>
                </a:lnSpc>
                <a:spcBef>
                  <a:spcPct val="0"/>
                </a:spcBef>
              </a:pPr>
              <a:endParaRPr lang="en-US" sz="1800" u="none" spc="36">
                <a:solidFill>
                  <a:srgbClr val="F5F5EF"/>
                </a:solidFill>
                <a:latin typeface="Cerebri"/>
              </a:endParaRPr>
            </a:p>
          </p:txBody>
        </p:sp>
        <p:sp>
          <p:nvSpPr>
            <p:cNvPr id="8" name="TextBox 8"/>
            <p:cNvSpPr txBox="1"/>
            <p:nvPr/>
          </p:nvSpPr>
          <p:spPr>
            <a:xfrm>
              <a:off x="0" y="-114300"/>
              <a:ext cx="1032228" cy="711202"/>
            </a:xfrm>
            <a:prstGeom prst="rect">
              <a:avLst/>
            </a:prstGeom>
          </p:spPr>
          <p:txBody>
            <a:bodyPr lIns="0" tIns="0" rIns="0" bIns="0" rtlCol="0" anchor="t">
              <a:spAutoFit/>
            </a:bodyPr>
            <a:lstStyle/>
            <a:p>
              <a:pPr marL="0" lvl="0" indent="0" algn="l">
                <a:lnSpc>
                  <a:spcPts val="4799"/>
                </a:lnSpc>
                <a:spcBef>
                  <a:spcPct val="0"/>
                </a:spcBef>
              </a:pPr>
              <a:r>
                <a:rPr lang="en-US" sz="2999" u="none" spc="59">
                  <a:solidFill>
                    <a:srgbClr val="F5F5EF"/>
                  </a:solidFill>
                  <a:latin typeface="Cerebri Bold"/>
                </a:rPr>
                <a:t>01</a:t>
              </a:r>
            </a:p>
          </p:txBody>
        </p:sp>
      </p:grpSp>
      <p:grpSp>
        <p:nvGrpSpPr>
          <p:cNvPr id="9" name="Group 9"/>
          <p:cNvGrpSpPr/>
          <p:nvPr/>
        </p:nvGrpSpPr>
        <p:grpSpPr>
          <a:xfrm>
            <a:off x="5288316" y="6618112"/>
            <a:ext cx="7711367" cy="2027419"/>
            <a:chOff x="0" y="0"/>
            <a:chExt cx="10281823" cy="2703226"/>
          </a:xfrm>
        </p:grpSpPr>
        <p:sp>
          <p:nvSpPr>
            <p:cNvPr id="10" name="TextBox 10"/>
            <p:cNvSpPr txBox="1"/>
            <p:nvPr/>
          </p:nvSpPr>
          <p:spPr>
            <a:xfrm>
              <a:off x="0" y="837596"/>
              <a:ext cx="10281823" cy="1865630"/>
            </a:xfrm>
            <a:prstGeom prst="rect">
              <a:avLst/>
            </a:prstGeom>
          </p:spPr>
          <p:txBody>
            <a:bodyPr lIns="0" tIns="0" rIns="0" bIns="0" rtlCol="0" anchor="t">
              <a:spAutoFit/>
            </a:bodyPr>
            <a:lstStyle/>
            <a:p>
              <a:pPr marL="0" lvl="0" indent="0" algn="l">
                <a:lnSpc>
                  <a:spcPts val="2880"/>
                </a:lnSpc>
                <a:spcBef>
                  <a:spcPct val="0"/>
                </a:spcBef>
              </a:pPr>
              <a:r>
                <a:rPr lang="en-US" sz="1800" spc="36">
                  <a:solidFill>
                    <a:srgbClr val="F5F5EF"/>
                  </a:solidFill>
                  <a:latin typeface="Cerebri"/>
                </a:rPr>
                <a:t>Se logran simulando el entorno real de un sistema de información, donde se espera que pueda atender una alta demanda de usuarios en un tiempo especificado, para esto, se debe garantizar que las condiciones de prueba sean similares a las esperadas en el uso real.</a:t>
              </a:r>
            </a:p>
          </p:txBody>
        </p:sp>
        <p:sp>
          <p:nvSpPr>
            <p:cNvPr id="11" name="TextBox 11"/>
            <p:cNvSpPr txBox="1"/>
            <p:nvPr/>
          </p:nvSpPr>
          <p:spPr>
            <a:xfrm>
              <a:off x="0" y="-114300"/>
              <a:ext cx="1032228" cy="711202"/>
            </a:xfrm>
            <a:prstGeom prst="rect">
              <a:avLst/>
            </a:prstGeom>
          </p:spPr>
          <p:txBody>
            <a:bodyPr lIns="0" tIns="0" rIns="0" bIns="0" rtlCol="0" anchor="t">
              <a:spAutoFit/>
            </a:bodyPr>
            <a:lstStyle/>
            <a:p>
              <a:pPr marL="0" lvl="0" indent="0" algn="l">
                <a:lnSpc>
                  <a:spcPts val="4799"/>
                </a:lnSpc>
                <a:spcBef>
                  <a:spcPct val="0"/>
                </a:spcBef>
              </a:pPr>
              <a:r>
                <a:rPr lang="en-US" sz="2999" u="none" spc="59">
                  <a:solidFill>
                    <a:srgbClr val="F5F5EF"/>
                  </a:solidFill>
                  <a:latin typeface="Cerebri Bold"/>
                </a:rPr>
                <a:t>02</a:t>
              </a:r>
            </a:p>
          </p:txBody>
        </p:sp>
      </p:grpSp>
      <p:sp>
        <p:nvSpPr>
          <p:cNvPr id="12" name="TextBox 12"/>
          <p:cNvSpPr txBox="1"/>
          <p:nvPr/>
        </p:nvSpPr>
        <p:spPr>
          <a:xfrm>
            <a:off x="5288316" y="2186361"/>
            <a:ext cx="6180265" cy="1371600"/>
          </a:xfrm>
          <a:prstGeom prst="rect">
            <a:avLst/>
          </a:prstGeom>
        </p:spPr>
        <p:txBody>
          <a:bodyPr lIns="0" tIns="0" rIns="0" bIns="0" rtlCol="0" anchor="t">
            <a:spAutoFit/>
          </a:bodyPr>
          <a:lstStyle/>
          <a:p>
            <a:pPr marL="0" lvl="0" indent="0" algn="l">
              <a:lnSpc>
                <a:spcPts val="5399"/>
              </a:lnSpc>
            </a:pPr>
            <a:r>
              <a:rPr lang="en-US" sz="4499" spc="89">
                <a:solidFill>
                  <a:srgbClr val="F5F5EF"/>
                </a:solidFill>
                <a:latin typeface="Cerebri Bold"/>
              </a:rPr>
              <a:t>PRUEBAS PERFORMANCE</a:t>
            </a:r>
          </a:p>
        </p:txBody>
      </p:sp>
      <p:grpSp>
        <p:nvGrpSpPr>
          <p:cNvPr id="13" name="Group 5">
            <a:extLst>
              <a:ext uri="{FF2B5EF4-FFF2-40B4-BE49-F238E27FC236}">
                <a16:creationId xmlns:a16="http://schemas.microsoft.com/office/drawing/2014/main" id="{4246063B-31EC-EF4B-A208-F1192E4617B2}"/>
              </a:ext>
            </a:extLst>
          </p:cNvPr>
          <p:cNvGrpSpPr/>
          <p:nvPr/>
        </p:nvGrpSpPr>
        <p:grpSpPr>
          <a:xfrm>
            <a:off x="-6438607" y="8953500"/>
            <a:ext cx="5722131" cy="951480"/>
            <a:chOff x="0" y="0"/>
            <a:chExt cx="7629508" cy="1268640"/>
          </a:xfrm>
        </p:grpSpPr>
        <p:pic>
          <p:nvPicPr>
            <p:cNvPr id="14" name="Picture 6">
              <a:extLst>
                <a:ext uri="{FF2B5EF4-FFF2-40B4-BE49-F238E27FC236}">
                  <a16:creationId xmlns:a16="http://schemas.microsoft.com/office/drawing/2014/main" id="{D9195559-CA63-2740-B4EF-94BD2AE0E28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735701" cy="1268640"/>
            </a:xfrm>
            <a:prstGeom prst="rect">
              <a:avLst/>
            </a:prstGeom>
          </p:spPr>
        </p:pic>
        <p:pic>
          <p:nvPicPr>
            <p:cNvPr id="15" name="Picture 7">
              <a:extLst>
                <a:ext uri="{FF2B5EF4-FFF2-40B4-BE49-F238E27FC236}">
                  <a16:creationId xmlns:a16="http://schemas.microsoft.com/office/drawing/2014/main" id="{7797FEAF-C87B-1A4B-8F42-3F9FDD08662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964602" y="0"/>
              <a:ext cx="1735701" cy="1268640"/>
            </a:xfrm>
            <a:prstGeom prst="rect">
              <a:avLst/>
            </a:prstGeom>
          </p:spPr>
        </p:pic>
        <p:pic>
          <p:nvPicPr>
            <p:cNvPr id="16" name="Picture 8">
              <a:extLst>
                <a:ext uri="{FF2B5EF4-FFF2-40B4-BE49-F238E27FC236}">
                  <a16:creationId xmlns:a16="http://schemas.microsoft.com/office/drawing/2014/main" id="{E029797A-D0AE-994A-B9B2-23F341A44A9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929204" y="0"/>
              <a:ext cx="1735701" cy="1268640"/>
            </a:xfrm>
            <a:prstGeom prst="rect">
              <a:avLst/>
            </a:prstGeom>
          </p:spPr>
        </p:pic>
        <p:pic>
          <p:nvPicPr>
            <p:cNvPr id="17" name="Picture 9">
              <a:extLst>
                <a:ext uri="{FF2B5EF4-FFF2-40B4-BE49-F238E27FC236}">
                  <a16:creationId xmlns:a16="http://schemas.microsoft.com/office/drawing/2014/main" id="{FFA2D4E7-6192-FB4C-BEDD-1D107BD045C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893807" y="0"/>
              <a:ext cx="1735701" cy="1268640"/>
            </a:xfrm>
            <a:prstGeom prst="rect">
              <a:avLst/>
            </a:prstGeom>
          </p:spPr>
        </p:pic>
      </p:grpSp>
      <p:grpSp>
        <p:nvGrpSpPr>
          <p:cNvPr id="18" name="Group 10">
            <a:extLst>
              <a:ext uri="{FF2B5EF4-FFF2-40B4-BE49-F238E27FC236}">
                <a16:creationId xmlns:a16="http://schemas.microsoft.com/office/drawing/2014/main" id="{39FECA34-CA74-E24E-9A93-142A3CF3F16C}"/>
              </a:ext>
            </a:extLst>
          </p:cNvPr>
          <p:cNvGrpSpPr/>
          <p:nvPr/>
        </p:nvGrpSpPr>
        <p:grpSpPr>
          <a:xfrm>
            <a:off x="-6352770" y="552960"/>
            <a:ext cx="5722131" cy="951480"/>
            <a:chOff x="0" y="0"/>
            <a:chExt cx="7629508" cy="1268640"/>
          </a:xfrm>
        </p:grpSpPr>
        <p:pic>
          <p:nvPicPr>
            <p:cNvPr id="19" name="Picture 11">
              <a:extLst>
                <a:ext uri="{FF2B5EF4-FFF2-40B4-BE49-F238E27FC236}">
                  <a16:creationId xmlns:a16="http://schemas.microsoft.com/office/drawing/2014/main" id="{B7259EE1-9EC6-7146-B81C-3890B8EBA46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735701" cy="1268640"/>
            </a:xfrm>
            <a:prstGeom prst="rect">
              <a:avLst/>
            </a:prstGeom>
          </p:spPr>
        </p:pic>
        <p:pic>
          <p:nvPicPr>
            <p:cNvPr id="20" name="Picture 12">
              <a:extLst>
                <a:ext uri="{FF2B5EF4-FFF2-40B4-BE49-F238E27FC236}">
                  <a16:creationId xmlns:a16="http://schemas.microsoft.com/office/drawing/2014/main" id="{A78B7020-29B1-414A-B0E2-3D50297BDA2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964602" y="0"/>
              <a:ext cx="1735701" cy="1268640"/>
            </a:xfrm>
            <a:prstGeom prst="rect">
              <a:avLst/>
            </a:prstGeom>
          </p:spPr>
        </p:pic>
        <p:pic>
          <p:nvPicPr>
            <p:cNvPr id="21" name="Picture 13">
              <a:extLst>
                <a:ext uri="{FF2B5EF4-FFF2-40B4-BE49-F238E27FC236}">
                  <a16:creationId xmlns:a16="http://schemas.microsoft.com/office/drawing/2014/main" id="{B5D97048-B31B-B14A-864D-2D5BC3C96F0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929204" y="0"/>
              <a:ext cx="1735701" cy="1268640"/>
            </a:xfrm>
            <a:prstGeom prst="rect">
              <a:avLst/>
            </a:prstGeom>
          </p:spPr>
        </p:pic>
        <p:pic>
          <p:nvPicPr>
            <p:cNvPr id="22" name="Picture 14">
              <a:extLst>
                <a:ext uri="{FF2B5EF4-FFF2-40B4-BE49-F238E27FC236}">
                  <a16:creationId xmlns:a16="http://schemas.microsoft.com/office/drawing/2014/main" id="{40E25612-A46B-0D48-B23F-CBD9E3D586B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893807" y="0"/>
              <a:ext cx="1735701" cy="1268640"/>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D242C"/>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99490" y="2430076"/>
            <a:ext cx="641872" cy="610362"/>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99490" y="4838319"/>
            <a:ext cx="641872" cy="610362"/>
          </a:xfrm>
          <a:prstGeom prst="rect">
            <a:avLst/>
          </a:prstGeom>
        </p:spPr>
      </p:pic>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899490" y="7246562"/>
            <a:ext cx="641872" cy="610362"/>
          </a:xfrm>
          <a:prstGeom prst="rect">
            <a:avLst/>
          </a:prstGeom>
        </p:spPr>
      </p:pic>
      <p:grpSp>
        <p:nvGrpSpPr>
          <p:cNvPr id="5" name="Group 5"/>
          <p:cNvGrpSpPr/>
          <p:nvPr/>
        </p:nvGrpSpPr>
        <p:grpSpPr>
          <a:xfrm>
            <a:off x="539669" y="9000620"/>
            <a:ext cx="5722131" cy="951480"/>
            <a:chOff x="0" y="0"/>
            <a:chExt cx="7629508" cy="1268640"/>
          </a:xfrm>
        </p:grpSpPr>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735701" cy="1268640"/>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964602" y="0"/>
              <a:ext cx="1735701" cy="1268640"/>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929204" y="0"/>
              <a:ext cx="1735701" cy="1268640"/>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893807" y="0"/>
              <a:ext cx="1735701" cy="1268640"/>
            </a:xfrm>
            <a:prstGeom prst="rect">
              <a:avLst/>
            </a:prstGeom>
          </p:spPr>
        </p:pic>
      </p:grpSp>
      <p:grpSp>
        <p:nvGrpSpPr>
          <p:cNvPr id="10" name="Group 10"/>
          <p:cNvGrpSpPr/>
          <p:nvPr/>
        </p:nvGrpSpPr>
        <p:grpSpPr>
          <a:xfrm>
            <a:off x="12022936" y="552960"/>
            <a:ext cx="5722131" cy="951480"/>
            <a:chOff x="0" y="0"/>
            <a:chExt cx="7629508" cy="1268640"/>
          </a:xfrm>
        </p:grpSpPr>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1735701" cy="1268640"/>
            </a:xfrm>
            <a:prstGeom prst="rect">
              <a:avLst/>
            </a:prstGeom>
          </p:spPr>
        </p:pic>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964602" y="0"/>
              <a:ext cx="1735701" cy="1268640"/>
            </a:xfrm>
            <a:prstGeom prst="rect">
              <a:avLst/>
            </a:prstGeom>
          </p:spPr>
        </p:pic>
        <p:pic>
          <p:nvPicPr>
            <p:cNvPr id="13" name="Picture 1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929204" y="0"/>
              <a:ext cx="1735701" cy="1268640"/>
            </a:xfrm>
            <a:prstGeom prst="rect">
              <a:avLst/>
            </a:prstGeom>
          </p:spPr>
        </p:pic>
        <p:pic>
          <p:nvPicPr>
            <p:cNvPr id="14" name="Picture 14"/>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893807" y="0"/>
              <a:ext cx="1735701" cy="1268640"/>
            </a:xfrm>
            <a:prstGeom prst="rect">
              <a:avLst/>
            </a:prstGeom>
          </p:spPr>
        </p:pic>
      </p:grpSp>
      <p:sp>
        <p:nvSpPr>
          <p:cNvPr id="15" name="TextBox 15"/>
          <p:cNvSpPr txBox="1"/>
          <p:nvPr/>
        </p:nvSpPr>
        <p:spPr>
          <a:xfrm>
            <a:off x="8517795" y="1999927"/>
            <a:ext cx="8228847" cy="1413510"/>
          </a:xfrm>
          <a:prstGeom prst="rect">
            <a:avLst/>
          </a:prstGeom>
        </p:spPr>
        <p:txBody>
          <a:bodyPr lIns="0" tIns="0" rIns="0" bIns="0" rtlCol="0" anchor="t">
            <a:spAutoFit/>
          </a:bodyPr>
          <a:lstStyle/>
          <a:p>
            <a:pPr marL="0" lvl="0" indent="0" algn="just">
              <a:lnSpc>
                <a:spcPts val="2880"/>
              </a:lnSpc>
              <a:spcBef>
                <a:spcPct val="0"/>
              </a:spcBef>
            </a:pPr>
            <a:r>
              <a:rPr lang="en-US" sz="1800" spc="36">
                <a:solidFill>
                  <a:srgbClr val="F5F5EF"/>
                </a:solidFill>
                <a:latin typeface="Cerebri"/>
              </a:rPr>
              <a:t>E</a:t>
            </a:r>
            <a:r>
              <a:rPr lang="en-US" sz="1800" u="none" spc="36">
                <a:solidFill>
                  <a:srgbClr val="F5F5EF"/>
                </a:solidFill>
                <a:latin typeface="Cerebri"/>
              </a:rPr>
              <a:t>sta prueba se ejecuta para comprender el comportamiento de un sistema ante una carga determinada que puede ser el número de usuarios concurrentes que el cliente espera en producción, sin forzarlo a una capacidad mayor a la esperada.</a:t>
            </a:r>
          </a:p>
        </p:txBody>
      </p:sp>
      <p:sp>
        <p:nvSpPr>
          <p:cNvPr id="16" name="TextBox 16"/>
          <p:cNvSpPr txBox="1"/>
          <p:nvPr/>
        </p:nvSpPr>
        <p:spPr>
          <a:xfrm>
            <a:off x="8517795" y="4408170"/>
            <a:ext cx="8228847" cy="1413510"/>
          </a:xfrm>
          <a:prstGeom prst="rect">
            <a:avLst/>
          </a:prstGeom>
        </p:spPr>
        <p:txBody>
          <a:bodyPr lIns="0" tIns="0" rIns="0" bIns="0" rtlCol="0" anchor="t">
            <a:spAutoFit/>
          </a:bodyPr>
          <a:lstStyle/>
          <a:p>
            <a:pPr marL="0" lvl="0" indent="0" algn="just">
              <a:lnSpc>
                <a:spcPts val="2880"/>
              </a:lnSpc>
              <a:spcBef>
                <a:spcPct val="0"/>
              </a:spcBef>
            </a:pPr>
            <a:r>
              <a:rPr lang="en-US" sz="1800" spc="36">
                <a:solidFill>
                  <a:srgbClr val="F5F5EF"/>
                </a:solidFill>
                <a:latin typeface="Cerebri"/>
              </a:rPr>
              <a:t>Esta pru</a:t>
            </a:r>
            <a:r>
              <a:rPr lang="en-US" sz="1800" u="none" spc="36">
                <a:solidFill>
                  <a:srgbClr val="F5F5EF"/>
                </a:solidFill>
                <a:latin typeface="Cerebri"/>
              </a:rPr>
              <a:t>eba sirve para evaluar el punto de quiebre del producto, es decir, determinar la carga máxima de usuarios que puede soportar un sitio web o aplicación durante un largo periodo de tiempo sin que su estabilidad sea inaceptable.</a:t>
            </a:r>
          </a:p>
        </p:txBody>
      </p:sp>
      <p:sp>
        <p:nvSpPr>
          <p:cNvPr id="17" name="TextBox 17"/>
          <p:cNvSpPr txBox="1"/>
          <p:nvPr/>
        </p:nvSpPr>
        <p:spPr>
          <a:xfrm>
            <a:off x="8517795" y="6997388"/>
            <a:ext cx="8228847" cy="1051560"/>
          </a:xfrm>
          <a:prstGeom prst="rect">
            <a:avLst/>
          </a:prstGeom>
        </p:spPr>
        <p:txBody>
          <a:bodyPr lIns="0" tIns="0" rIns="0" bIns="0" rtlCol="0" anchor="t">
            <a:spAutoFit/>
          </a:bodyPr>
          <a:lstStyle/>
          <a:p>
            <a:pPr marL="0" lvl="0" indent="0" algn="just">
              <a:lnSpc>
                <a:spcPts val="2880"/>
              </a:lnSpc>
              <a:spcBef>
                <a:spcPct val="0"/>
              </a:spcBef>
            </a:pPr>
            <a:r>
              <a:rPr lang="en-US" sz="1800" spc="36">
                <a:solidFill>
                  <a:srgbClr val="F5F5EF"/>
                </a:solidFill>
                <a:latin typeface="Cerebri"/>
              </a:rPr>
              <a:t>En es</a:t>
            </a:r>
            <a:r>
              <a:rPr lang="en-US" sz="1800" u="none" spc="36">
                <a:solidFill>
                  <a:srgbClr val="F5F5EF"/>
                </a:solidFill>
                <a:latin typeface="Cerebri"/>
              </a:rPr>
              <a:t>ta se pone a prueba la robustez y la confiabilidad del producto, sometiéndose a condiciones de uso extremas. Se incluye el envío excesivo de peticiones y la ejecución en condiciones de hardware limitadas.</a:t>
            </a:r>
          </a:p>
        </p:txBody>
      </p:sp>
      <p:sp>
        <p:nvSpPr>
          <p:cNvPr id="18" name="TextBox 18"/>
          <p:cNvSpPr txBox="1"/>
          <p:nvPr/>
        </p:nvSpPr>
        <p:spPr>
          <a:xfrm>
            <a:off x="2912120" y="2434584"/>
            <a:ext cx="4881504" cy="496571"/>
          </a:xfrm>
          <a:prstGeom prst="rect">
            <a:avLst/>
          </a:prstGeom>
        </p:spPr>
        <p:txBody>
          <a:bodyPr lIns="0" tIns="0" rIns="0" bIns="0" rtlCol="0" anchor="t">
            <a:spAutoFit/>
          </a:bodyPr>
          <a:lstStyle/>
          <a:p>
            <a:pPr marL="0" lvl="0" indent="0" algn="l">
              <a:lnSpc>
                <a:spcPts val="4159"/>
              </a:lnSpc>
              <a:spcBef>
                <a:spcPct val="0"/>
              </a:spcBef>
            </a:pPr>
            <a:r>
              <a:rPr lang="en-US" sz="2599" spc="51">
                <a:solidFill>
                  <a:srgbClr val="8CB9C4"/>
                </a:solidFill>
                <a:latin typeface="Cerebri Bold"/>
              </a:rPr>
              <a:t>CARGA</a:t>
            </a:r>
          </a:p>
        </p:txBody>
      </p:sp>
      <p:sp>
        <p:nvSpPr>
          <p:cNvPr id="19" name="TextBox 19"/>
          <p:cNvSpPr txBox="1"/>
          <p:nvPr/>
        </p:nvSpPr>
        <p:spPr>
          <a:xfrm>
            <a:off x="2912120" y="4842827"/>
            <a:ext cx="4881504" cy="496571"/>
          </a:xfrm>
          <a:prstGeom prst="rect">
            <a:avLst/>
          </a:prstGeom>
        </p:spPr>
        <p:txBody>
          <a:bodyPr lIns="0" tIns="0" rIns="0" bIns="0" rtlCol="0" anchor="t">
            <a:spAutoFit/>
          </a:bodyPr>
          <a:lstStyle/>
          <a:p>
            <a:pPr marL="0" lvl="0" indent="0" algn="l">
              <a:lnSpc>
                <a:spcPts val="4159"/>
              </a:lnSpc>
              <a:spcBef>
                <a:spcPct val="0"/>
              </a:spcBef>
            </a:pPr>
            <a:r>
              <a:rPr lang="en-US" sz="2599" spc="51">
                <a:solidFill>
                  <a:srgbClr val="8CB9C4"/>
                </a:solidFill>
                <a:latin typeface="Cerebri Bold"/>
              </a:rPr>
              <a:t>CAPACIDAD</a:t>
            </a:r>
          </a:p>
        </p:txBody>
      </p:sp>
      <p:sp>
        <p:nvSpPr>
          <p:cNvPr id="20" name="TextBox 20"/>
          <p:cNvSpPr txBox="1"/>
          <p:nvPr/>
        </p:nvSpPr>
        <p:spPr>
          <a:xfrm>
            <a:off x="2912120" y="7251070"/>
            <a:ext cx="4881504" cy="496571"/>
          </a:xfrm>
          <a:prstGeom prst="rect">
            <a:avLst/>
          </a:prstGeom>
        </p:spPr>
        <p:txBody>
          <a:bodyPr lIns="0" tIns="0" rIns="0" bIns="0" rtlCol="0" anchor="t">
            <a:spAutoFit/>
          </a:bodyPr>
          <a:lstStyle/>
          <a:p>
            <a:pPr marL="0" lvl="0" indent="0" algn="l">
              <a:lnSpc>
                <a:spcPts val="4159"/>
              </a:lnSpc>
              <a:spcBef>
                <a:spcPct val="0"/>
              </a:spcBef>
            </a:pPr>
            <a:r>
              <a:rPr lang="en-US" sz="2599" spc="51">
                <a:solidFill>
                  <a:srgbClr val="8CB9C4"/>
                </a:solidFill>
                <a:latin typeface="Cerebri Bold"/>
              </a:rPr>
              <a:t>ESTRÉS</a:t>
            </a:r>
          </a:p>
        </p:txBody>
      </p:sp>
      <p:sp>
        <p:nvSpPr>
          <p:cNvPr id="21" name="TextBox 21"/>
          <p:cNvSpPr txBox="1"/>
          <p:nvPr/>
        </p:nvSpPr>
        <p:spPr>
          <a:xfrm>
            <a:off x="1028700" y="651330"/>
            <a:ext cx="6317996" cy="630916"/>
          </a:xfrm>
          <a:prstGeom prst="rect">
            <a:avLst/>
          </a:prstGeom>
        </p:spPr>
        <p:txBody>
          <a:bodyPr lIns="0" tIns="0" rIns="0" bIns="0" rtlCol="0" anchor="t">
            <a:spAutoFit/>
          </a:bodyPr>
          <a:lstStyle/>
          <a:p>
            <a:pPr marL="0" lvl="0" indent="0" algn="l">
              <a:lnSpc>
                <a:spcPts val="5384"/>
              </a:lnSpc>
              <a:spcBef>
                <a:spcPct val="0"/>
              </a:spcBef>
            </a:pPr>
            <a:r>
              <a:rPr lang="en-US" sz="3365" spc="67">
                <a:solidFill>
                  <a:srgbClr val="F5F5EF"/>
                </a:solidFill>
                <a:latin typeface="Cerebri Bold"/>
              </a:rPr>
              <a:t>TIPOS DE PRUEBAS</a:t>
            </a:r>
          </a:p>
        </p:txBody>
      </p:sp>
      <p:sp>
        <p:nvSpPr>
          <p:cNvPr id="22" name="TextBox 22"/>
          <p:cNvSpPr txBox="1"/>
          <p:nvPr/>
        </p:nvSpPr>
        <p:spPr>
          <a:xfrm>
            <a:off x="8517795" y="3430074"/>
            <a:ext cx="8228847" cy="423037"/>
          </a:xfrm>
          <a:prstGeom prst="rect">
            <a:avLst/>
          </a:prstGeom>
        </p:spPr>
        <p:txBody>
          <a:bodyPr lIns="0" tIns="0" rIns="0" bIns="0" rtlCol="0" anchor="t">
            <a:spAutoFit/>
          </a:bodyPr>
          <a:lstStyle/>
          <a:p>
            <a:pPr marL="0" lvl="0" indent="0" algn="just">
              <a:lnSpc>
                <a:spcPts val="1664"/>
              </a:lnSpc>
            </a:pPr>
            <a:r>
              <a:rPr lang="en-US" sz="1600" spc="32">
                <a:solidFill>
                  <a:srgbClr val="8CB9C4"/>
                </a:solidFill>
                <a:latin typeface="Cerebri Italics"/>
              </a:rPr>
              <a:t>Con e</a:t>
            </a:r>
            <a:r>
              <a:rPr lang="en-US" sz="1600" u="none" spc="32">
                <a:solidFill>
                  <a:srgbClr val="8CB9C4"/>
                </a:solidFill>
                <a:latin typeface="Cerebri Italics"/>
              </a:rPr>
              <a:t>sta prueba, la empresa puede conocer la cantidad de usuarios que verdaderamente soporta su producto, en un lapso de tiempo determinado.</a:t>
            </a:r>
          </a:p>
        </p:txBody>
      </p:sp>
      <p:sp>
        <p:nvSpPr>
          <p:cNvPr id="23" name="TextBox 23"/>
          <p:cNvSpPr txBox="1"/>
          <p:nvPr/>
        </p:nvSpPr>
        <p:spPr>
          <a:xfrm>
            <a:off x="8517795" y="8065585"/>
            <a:ext cx="8228847" cy="423037"/>
          </a:xfrm>
          <a:prstGeom prst="rect">
            <a:avLst/>
          </a:prstGeom>
        </p:spPr>
        <p:txBody>
          <a:bodyPr lIns="0" tIns="0" rIns="0" bIns="0" rtlCol="0" anchor="t">
            <a:spAutoFit/>
          </a:bodyPr>
          <a:lstStyle/>
          <a:p>
            <a:pPr marL="0" lvl="0" indent="0" algn="just">
              <a:lnSpc>
                <a:spcPts val="1664"/>
              </a:lnSpc>
            </a:pPr>
            <a:r>
              <a:rPr lang="en-US" sz="1600" spc="32">
                <a:solidFill>
                  <a:srgbClr val="8CB9C4"/>
                </a:solidFill>
                <a:latin typeface="Cerebri Italics"/>
              </a:rPr>
              <a:t>Este tipo de</a:t>
            </a:r>
            <a:r>
              <a:rPr lang="en-US" sz="1600" u="none" spc="32">
                <a:solidFill>
                  <a:srgbClr val="8CB9C4"/>
                </a:solidFill>
                <a:latin typeface="Cerebri Italics"/>
              </a:rPr>
              <a:t> pruebas obligará a tu aplicación a funcionar más allá de sus condiciones normales y te permitirá saber qué componentes fallan en este punto.</a:t>
            </a:r>
          </a:p>
        </p:txBody>
      </p:sp>
      <p:pic>
        <p:nvPicPr>
          <p:cNvPr id="24" name="Picture 2">
            <a:extLst>
              <a:ext uri="{FF2B5EF4-FFF2-40B4-BE49-F238E27FC236}">
                <a16:creationId xmlns:a16="http://schemas.microsoft.com/office/drawing/2014/main" id="{E58F8C18-3ACF-3A4C-A199-10502DA8C42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400000">
            <a:off x="-3204280" y="-775154"/>
            <a:ext cx="1226959" cy="4114800"/>
          </a:xfrm>
          <a:prstGeom prst="rect">
            <a:avLst/>
          </a:prstGeom>
        </p:spPr>
      </p:pic>
      <p:pic>
        <p:nvPicPr>
          <p:cNvPr id="25" name="Picture 3">
            <a:extLst>
              <a:ext uri="{FF2B5EF4-FFF2-40B4-BE49-F238E27FC236}">
                <a16:creationId xmlns:a16="http://schemas.microsoft.com/office/drawing/2014/main" id="{E831C9FF-631B-A24C-82FE-7A8334ACF17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5400000">
            <a:off x="20112921" y="-843300"/>
            <a:ext cx="1226959" cy="4114800"/>
          </a:xfrm>
          <a:prstGeom prst="rect">
            <a:avLst/>
          </a:prstGeom>
        </p:spPr>
      </p:pic>
      <p:pic>
        <p:nvPicPr>
          <p:cNvPr id="26" name="Picture 2">
            <a:extLst>
              <a:ext uri="{FF2B5EF4-FFF2-40B4-BE49-F238E27FC236}">
                <a16:creationId xmlns:a16="http://schemas.microsoft.com/office/drawing/2014/main" id="{A9116C69-8E8E-7647-A7B0-2A56DB8A557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7745067" y="9648280"/>
            <a:ext cx="5785728" cy="6494185"/>
          </a:xfrm>
          <a:prstGeom prst="rect">
            <a:avLst/>
          </a:prstGeom>
        </p:spPr>
      </p:pic>
      <p:pic>
        <p:nvPicPr>
          <p:cNvPr id="27" name="Picture 3">
            <a:extLst>
              <a:ext uri="{FF2B5EF4-FFF2-40B4-BE49-F238E27FC236}">
                <a16:creationId xmlns:a16="http://schemas.microsoft.com/office/drawing/2014/main" id="{D5349EE1-9747-014A-9275-E3D49D2CE6F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6553200" y="-6552547"/>
            <a:ext cx="5785728" cy="6494185"/>
          </a:xfrm>
          <a:prstGeom prst="rect">
            <a:avLst/>
          </a:prstGeom>
        </p:spPr>
      </p:pic>
      <p:pic>
        <p:nvPicPr>
          <p:cNvPr id="28" name="Picture 4">
            <a:extLst>
              <a:ext uri="{FF2B5EF4-FFF2-40B4-BE49-F238E27FC236}">
                <a16:creationId xmlns:a16="http://schemas.microsoft.com/office/drawing/2014/main" id="{8BA01CE6-A47E-3C47-A506-B73BCECDA5F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6722100" y="7426886"/>
            <a:ext cx="6123528" cy="6045592"/>
          </a:xfrm>
          <a:prstGeom prst="rect">
            <a:avLst/>
          </a:prstGeom>
        </p:spPr>
      </p:pic>
      <p:pic>
        <p:nvPicPr>
          <p:cNvPr id="29" name="Picture 5">
            <a:extLst>
              <a:ext uri="{FF2B5EF4-FFF2-40B4-BE49-F238E27FC236}">
                <a16:creationId xmlns:a16="http://schemas.microsoft.com/office/drawing/2014/main" id="{CF8868A3-A967-064D-9207-DDED2A118DB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8897600" y="-5083904"/>
            <a:ext cx="6123528" cy="6045592"/>
          </a:xfrm>
          <a:prstGeom prst="rect">
            <a:avLst/>
          </a:prstGeom>
        </p:spPr>
      </p:pic>
      <p:pic>
        <p:nvPicPr>
          <p:cNvPr id="30" name="Picture 4">
            <a:extLst>
              <a:ext uri="{FF2B5EF4-FFF2-40B4-BE49-F238E27FC236}">
                <a16:creationId xmlns:a16="http://schemas.microsoft.com/office/drawing/2014/main" id="{260C3FA0-1CB0-D74F-AE05-3CC76FAB891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25021128" y="2271561"/>
            <a:ext cx="4253023" cy="4114800"/>
          </a:xfrm>
          <a:prstGeom prst="rect">
            <a:avLst/>
          </a:prstGeom>
        </p:spPr>
      </p:pic>
      <p:pic>
        <p:nvPicPr>
          <p:cNvPr id="31" name="Picture 5">
            <a:extLst>
              <a:ext uri="{FF2B5EF4-FFF2-40B4-BE49-F238E27FC236}">
                <a16:creationId xmlns:a16="http://schemas.microsoft.com/office/drawing/2014/main" id="{B1C9C93C-E05C-914E-B439-A8560473121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30709127" y="2271561"/>
            <a:ext cx="4114800" cy="4114800"/>
          </a:xfrm>
          <a:prstGeom prst="rect">
            <a:avLst/>
          </a:prstGeom>
        </p:spPr>
      </p:pic>
      <p:pic>
        <p:nvPicPr>
          <p:cNvPr id="32" name="Picture 6">
            <a:extLst>
              <a:ext uri="{FF2B5EF4-FFF2-40B4-BE49-F238E27FC236}">
                <a16:creationId xmlns:a16="http://schemas.microsoft.com/office/drawing/2014/main" id="{2892A0E8-0E3E-5A44-82B7-1616962C59C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9939412" y="2271561"/>
            <a:ext cx="3178683" cy="4114800"/>
          </a:xfrm>
          <a:prstGeom prst="rect">
            <a:avLst/>
          </a:prstGeom>
        </p:spPr>
      </p:pic>
      <p:sp>
        <p:nvSpPr>
          <p:cNvPr id="33" name="TextBox 8">
            <a:extLst>
              <a:ext uri="{FF2B5EF4-FFF2-40B4-BE49-F238E27FC236}">
                <a16:creationId xmlns:a16="http://schemas.microsoft.com/office/drawing/2014/main" id="{73E9D2D2-3ACC-8A46-9E31-3F87DD42912D}"/>
              </a:ext>
            </a:extLst>
          </p:cNvPr>
          <p:cNvSpPr txBox="1"/>
          <p:nvPr/>
        </p:nvSpPr>
        <p:spPr>
          <a:xfrm>
            <a:off x="19495474" y="7521375"/>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define la estrategia de pruebas, fijand</a:t>
            </a:r>
            <a:r>
              <a:rPr lang="en-US" sz="1800" u="none" spc="36">
                <a:solidFill>
                  <a:srgbClr val="1D242C"/>
                </a:solidFill>
                <a:latin typeface="Cerebri"/>
              </a:rPr>
              <a:t>o unos objetivos medibles y evaluables; se obtiene información requerida para conocer las herramientas necesarias e iniciar con el diseño de casos de prueba.</a:t>
            </a:r>
          </a:p>
        </p:txBody>
      </p:sp>
      <p:sp>
        <p:nvSpPr>
          <p:cNvPr id="34" name="TextBox 9">
            <a:extLst>
              <a:ext uri="{FF2B5EF4-FFF2-40B4-BE49-F238E27FC236}">
                <a16:creationId xmlns:a16="http://schemas.microsoft.com/office/drawing/2014/main" id="{00974797-85E6-1A4C-A2ED-6FCF412031BE}"/>
              </a:ext>
            </a:extLst>
          </p:cNvPr>
          <p:cNvSpPr txBox="1"/>
          <p:nvPr/>
        </p:nvSpPr>
        <p:spPr>
          <a:xfrm>
            <a:off x="19713816" y="6883085"/>
            <a:ext cx="3629875"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PLANIFICACION</a:t>
            </a:r>
          </a:p>
        </p:txBody>
      </p:sp>
      <p:sp>
        <p:nvSpPr>
          <p:cNvPr id="35" name="TextBox 10">
            <a:extLst>
              <a:ext uri="{FF2B5EF4-FFF2-40B4-BE49-F238E27FC236}">
                <a16:creationId xmlns:a16="http://schemas.microsoft.com/office/drawing/2014/main" id="{4313A68D-C202-0645-A0E1-811E6B30F4DF}"/>
              </a:ext>
            </a:extLst>
          </p:cNvPr>
          <p:cNvSpPr txBox="1"/>
          <p:nvPr/>
        </p:nvSpPr>
        <p:spPr>
          <a:xfrm>
            <a:off x="25114361" y="7521375"/>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a:t>
            </a:r>
            <a:r>
              <a:rPr lang="en-US" sz="1800" u="none" spc="36">
                <a:solidFill>
                  <a:srgbClr val="1D242C"/>
                </a:solidFill>
                <a:latin typeface="Cerebri"/>
              </a:rPr>
              <a:t>obtienen datos para iniciar la creación de los escenarios, luego se realizan pequeñas pruebas de humo para determinar que todo esté configurado y organizado para continuar con la siguiente fase.</a:t>
            </a:r>
          </a:p>
        </p:txBody>
      </p:sp>
      <p:sp>
        <p:nvSpPr>
          <p:cNvPr id="36" name="TextBox 11">
            <a:extLst>
              <a:ext uri="{FF2B5EF4-FFF2-40B4-BE49-F238E27FC236}">
                <a16:creationId xmlns:a16="http://schemas.microsoft.com/office/drawing/2014/main" id="{D6A1AAC1-5089-FF4A-9BC4-F593C80684F4}"/>
              </a:ext>
            </a:extLst>
          </p:cNvPr>
          <p:cNvSpPr txBox="1"/>
          <p:nvPr/>
        </p:nvSpPr>
        <p:spPr>
          <a:xfrm>
            <a:off x="25439028" y="6873560"/>
            <a:ext cx="3417224"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PREPARACIÓN </a:t>
            </a:r>
          </a:p>
        </p:txBody>
      </p:sp>
      <p:sp>
        <p:nvSpPr>
          <p:cNvPr id="37" name="TextBox 12">
            <a:extLst>
              <a:ext uri="{FF2B5EF4-FFF2-40B4-BE49-F238E27FC236}">
                <a16:creationId xmlns:a16="http://schemas.microsoft.com/office/drawing/2014/main" id="{F5233413-1AAC-A243-BB64-1173344F9896}"/>
              </a:ext>
            </a:extLst>
          </p:cNvPr>
          <p:cNvSpPr txBox="1"/>
          <p:nvPr/>
        </p:nvSpPr>
        <p:spPr>
          <a:xfrm>
            <a:off x="30733247" y="7521375"/>
            <a:ext cx="4066559" cy="105156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Ejecució</a:t>
            </a:r>
            <a:r>
              <a:rPr lang="en-US" sz="1800" u="none" spc="36">
                <a:solidFill>
                  <a:srgbClr val="1D242C"/>
                </a:solidFill>
                <a:latin typeface="Cerebri"/>
              </a:rPr>
              <a:t>n de los diferentes casos de prueba y/o escenarios configurados anteriormente.</a:t>
            </a:r>
          </a:p>
        </p:txBody>
      </p:sp>
      <p:sp>
        <p:nvSpPr>
          <p:cNvPr id="38" name="TextBox 13">
            <a:extLst>
              <a:ext uri="{FF2B5EF4-FFF2-40B4-BE49-F238E27FC236}">
                <a16:creationId xmlns:a16="http://schemas.microsoft.com/office/drawing/2014/main" id="{CE7E38C1-1CAD-DD47-A537-C40771846F96}"/>
              </a:ext>
            </a:extLst>
          </p:cNvPr>
          <p:cNvSpPr txBox="1"/>
          <p:nvPr/>
        </p:nvSpPr>
        <p:spPr>
          <a:xfrm>
            <a:off x="31496508" y="6873560"/>
            <a:ext cx="2540038"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EJECUCIÓN </a:t>
            </a:r>
          </a:p>
        </p:txBody>
      </p:sp>
      <p:pic>
        <p:nvPicPr>
          <p:cNvPr id="39" name="Picture 4">
            <a:extLst>
              <a:ext uri="{FF2B5EF4-FFF2-40B4-BE49-F238E27FC236}">
                <a16:creationId xmlns:a16="http://schemas.microsoft.com/office/drawing/2014/main" id="{F3FC1EF8-29AD-F648-A0F4-74F029346B0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36342763" y="2188881"/>
            <a:ext cx="3158109" cy="4114800"/>
          </a:xfrm>
          <a:prstGeom prst="rect">
            <a:avLst/>
          </a:prstGeom>
        </p:spPr>
      </p:pic>
      <p:pic>
        <p:nvPicPr>
          <p:cNvPr id="40" name="Picture 5">
            <a:extLst>
              <a:ext uri="{FF2B5EF4-FFF2-40B4-BE49-F238E27FC236}">
                <a16:creationId xmlns:a16="http://schemas.microsoft.com/office/drawing/2014/main" id="{475E1293-B137-1A4C-B5C7-EFB3341516A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41751656" y="2150781"/>
            <a:ext cx="4114800" cy="4114800"/>
          </a:xfrm>
          <a:prstGeom prst="rect">
            <a:avLst/>
          </a:prstGeom>
        </p:spPr>
      </p:pic>
      <p:sp>
        <p:nvSpPr>
          <p:cNvPr id="41" name="TextBox 7">
            <a:extLst>
              <a:ext uri="{FF2B5EF4-FFF2-40B4-BE49-F238E27FC236}">
                <a16:creationId xmlns:a16="http://schemas.microsoft.com/office/drawing/2014/main" id="{BADBA847-C40F-C34A-B9BC-FC09CEED98B3}"/>
              </a:ext>
            </a:extLst>
          </p:cNvPr>
          <p:cNvSpPr txBox="1"/>
          <p:nvPr/>
        </p:nvSpPr>
        <p:spPr>
          <a:xfrm>
            <a:off x="35828730" y="7438695"/>
            <a:ext cx="4186175"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realiza la rec</a:t>
            </a:r>
            <a:r>
              <a:rPr lang="en-US" sz="1800" u="none" spc="36">
                <a:solidFill>
                  <a:srgbClr val="1D242C"/>
                </a:solidFill>
                <a:latin typeface="Cerebri"/>
              </a:rPr>
              <a:t>opilación de la información obtenida, se analiza y se crea un informe con las conclusiones. Se deben ver los aspectos negativos que influyen en el sistema, para poder ser solucionados y/o mitigados.</a:t>
            </a:r>
          </a:p>
        </p:txBody>
      </p:sp>
      <p:sp>
        <p:nvSpPr>
          <p:cNvPr id="42" name="TextBox 8">
            <a:extLst>
              <a:ext uri="{FF2B5EF4-FFF2-40B4-BE49-F238E27FC236}">
                <a16:creationId xmlns:a16="http://schemas.microsoft.com/office/drawing/2014/main" id="{6927E86F-C765-A04E-BCDF-5ACB15641A1A}"/>
              </a:ext>
            </a:extLst>
          </p:cNvPr>
          <p:cNvSpPr txBox="1"/>
          <p:nvPr/>
        </p:nvSpPr>
        <p:spPr>
          <a:xfrm>
            <a:off x="36547121" y="6800405"/>
            <a:ext cx="2749393"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RESULTADOS</a:t>
            </a:r>
          </a:p>
        </p:txBody>
      </p:sp>
      <p:sp>
        <p:nvSpPr>
          <p:cNvPr id="43" name="TextBox 9">
            <a:extLst>
              <a:ext uri="{FF2B5EF4-FFF2-40B4-BE49-F238E27FC236}">
                <a16:creationId xmlns:a16="http://schemas.microsoft.com/office/drawing/2014/main" id="{AF05C97B-378E-864F-A66C-0C9B01F2A494}"/>
              </a:ext>
            </a:extLst>
          </p:cNvPr>
          <p:cNvSpPr txBox="1"/>
          <p:nvPr/>
        </p:nvSpPr>
        <p:spPr>
          <a:xfrm>
            <a:off x="41496672" y="7400595"/>
            <a:ext cx="4624768"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Luego de implementar los cambios requeridos para corregir l</a:t>
            </a:r>
            <a:r>
              <a:rPr lang="en-US" sz="1800" u="none" spc="36">
                <a:solidFill>
                  <a:srgbClr val="1D242C"/>
                </a:solidFill>
                <a:latin typeface="Cerebri"/>
              </a:rPr>
              <a:t>os aspectos negativos, se debe volver a realizar todo el ciclo para comparar el sistema antes y después de los cambios, para ver si las mejoras aplicadas han sido efectivas o no.</a:t>
            </a:r>
          </a:p>
        </p:txBody>
      </p:sp>
      <p:sp>
        <p:nvSpPr>
          <p:cNvPr id="44" name="TextBox 10">
            <a:extLst>
              <a:ext uri="{FF2B5EF4-FFF2-40B4-BE49-F238E27FC236}">
                <a16:creationId xmlns:a16="http://schemas.microsoft.com/office/drawing/2014/main" id="{5AE2CA9C-7F28-BA43-8176-FD0ADDF09CED}"/>
              </a:ext>
            </a:extLst>
          </p:cNvPr>
          <p:cNvSpPr txBox="1"/>
          <p:nvPr/>
        </p:nvSpPr>
        <p:spPr>
          <a:xfrm>
            <a:off x="42485875" y="6752780"/>
            <a:ext cx="2646363"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REGRESIÓN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43921" y="-795960"/>
            <a:ext cx="1226959" cy="41148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617121" y="-795960"/>
            <a:ext cx="1226959"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636374" y="2333615"/>
            <a:ext cx="4253023"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8324373" y="2333615"/>
            <a:ext cx="4114800" cy="411480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554658" y="2333615"/>
            <a:ext cx="3178683" cy="4114800"/>
          </a:xfrm>
          <a:prstGeom prst="rect">
            <a:avLst/>
          </a:prstGeom>
        </p:spPr>
      </p:pic>
      <p:sp>
        <p:nvSpPr>
          <p:cNvPr id="7" name="TextBox 7"/>
          <p:cNvSpPr txBox="1"/>
          <p:nvPr/>
        </p:nvSpPr>
        <p:spPr>
          <a:xfrm>
            <a:off x="2427076" y="959498"/>
            <a:ext cx="13433847" cy="641985"/>
          </a:xfrm>
          <a:prstGeom prst="rect">
            <a:avLst/>
          </a:prstGeom>
        </p:spPr>
        <p:txBody>
          <a:bodyPr lIns="0" tIns="0" rIns="0" bIns="0" rtlCol="0" anchor="t">
            <a:spAutoFit/>
          </a:bodyPr>
          <a:lstStyle/>
          <a:p>
            <a:pPr algn="ctr">
              <a:lnSpc>
                <a:spcPts val="4995"/>
              </a:lnSpc>
            </a:pPr>
            <a:r>
              <a:rPr lang="en-US" sz="4500" spc="225">
                <a:solidFill>
                  <a:srgbClr val="1D242C"/>
                </a:solidFill>
                <a:latin typeface="Intro Rust Bold"/>
              </a:rPr>
              <a:t>ETAPAS</a:t>
            </a:r>
          </a:p>
        </p:txBody>
      </p:sp>
      <p:sp>
        <p:nvSpPr>
          <p:cNvPr id="8" name="TextBox 8"/>
          <p:cNvSpPr txBox="1"/>
          <p:nvPr/>
        </p:nvSpPr>
        <p:spPr>
          <a:xfrm>
            <a:off x="7110720" y="7583429"/>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define la estrategia de pruebas, fijand</a:t>
            </a:r>
            <a:r>
              <a:rPr lang="en-US" sz="1800" u="none" spc="36">
                <a:solidFill>
                  <a:srgbClr val="1D242C"/>
                </a:solidFill>
                <a:latin typeface="Cerebri"/>
              </a:rPr>
              <a:t>o unos objetivos medibles y evaluables; se obtiene información requerida para conocer las herramientas necesarias e iniciar con el diseño de casos de prueba.</a:t>
            </a:r>
          </a:p>
        </p:txBody>
      </p:sp>
      <p:sp>
        <p:nvSpPr>
          <p:cNvPr id="9" name="TextBox 9"/>
          <p:cNvSpPr txBox="1"/>
          <p:nvPr/>
        </p:nvSpPr>
        <p:spPr>
          <a:xfrm>
            <a:off x="7329062" y="6945139"/>
            <a:ext cx="3629875"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PLANIFICACION</a:t>
            </a:r>
          </a:p>
        </p:txBody>
      </p:sp>
      <p:sp>
        <p:nvSpPr>
          <p:cNvPr id="10" name="TextBox 10"/>
          <p:cNvSpPr txBox="1"/>
          <p:nvPr/>
        </p:nvSpPr>
        <p:spPr>
          <a:xfrm>
            <a:off x="12729607" y="7583429"/>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a:t>
            </a:r>
            <a:r>
              <a:rPr lang="en-US" sz="1800" u="none" spc="36">
                <a:solidFill>
                  <a:srgbClr val="1D242C"/>
                </a:solidFill>
                <a:latin typeface="Cerebri"/>
              </a:rPr>
              <a:t>obtienen datos para iniciar la creación de los escenarios, luego se realizan pequeñas pruebas de humo para determinar que todo esté configurado y organizado para continuar con la siguiente fase.</a:t>
            </a:r>
          </a:p>
        </p:txBody>
      </p:sp>
      <p:sp>
        <p:nvSpPr>
          <p:cNvPr id="11" name="TextBox 11"/>
          <p:cNvSpPr txBox="1"/>
          <p:nvPr/>
        </p:nvSpPr>
        <p:spPr>
          <a:xfrm>
            <a:off x="13054274" y="6935614"/>
            <a:ext cx="3417224"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PREPARACIÓN </a:t>
            </a:r>
          </a:p>
        </p:txBody>
      </p:sp>
      <p:sp>
        <p:nvSpPr>
          <p:cNvPr id="12" name="TextBox 12"/>
          <p:cNvSpPr txBox="1"/>
          <p:nvPr/>
        </p:nvSpPr>
        <p:spPr>
          <a:xfrm>
            <a:off x="18348493" y="7583429"/>
            <a:ext cx="4066559" cy="105156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Ejecució</a:t>
            </a:r>
            <a:r>
              <a:rPr lang="en-US" sz="1800" u="none" spc="36">
                <a:solidFill>
                  <a:srgbClr val="1D242C"/>
                </a:solidFill>
                <a:latin typeface="Cerebri"/>
              </a:rPr>
              <a:t>n de los diferentes casos de prueba y/o escenarios configurados anteriormente.</a:t>
            </a:r>
          </a:p>
        </p:txBody>
      </p:sp>
      <p:sp>
        <p:nvSpPr>
          <p:cNvPr id="13" name="TextBox 13"/>
          <p:cNvSpPr txBox="1"/>
          <p:nvPr/>
        </p:nvSpPr>
        <p:spPr>
          <a:xfrm>
            <a:off x="19111754" y="6935614"/>
            <a:ext cx="2540038"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EJECUCIÓN </a:t>
            </a:r>
          </a:p>
        </p:txBody>
      </p:sp>
      <p:grpSp>
        <p:nvGrpSpPr>
          <p:cNvPr id="14" name="Group 5">
            <a:extLst>
              <a:ext uri="{FF2B5EF4-FFF2-40B4-BE49-F238E27FC236}">
                <a16:creationId xmlns:a16="http://schemas.microsoft.com/office/drawing/2014/main" id="{1CE4580A-1ABD-AA41-A174-4EDFA17B3BFA}"/>
              </a:ext>
            </a:extLst>
          </p:cNvPr>
          <p:cNvGrpSpPr/>
          <p:nvPr/>
        </p:nvGrpSpPr>
        <p:grpSpPr>
          <a:xfrm>
            <a:off x="31938278" y="9095620"/>
            <a:ext cx="5722131" cy="951480"/>
            <a:chOff x="0" y="0"/>
            <a:chExt cx="7629508" cy="1268640"/>
          </a:xfrm>
        </p:grpSpPr>
        <p:pic>
          <p:nvPicPr>
            <p:cNvPr id="15" name="Picture 6">
              <a:extLst>
                <a:ext uri="{FF2B5EF4-FFF2-40B4-BE49-F238E27FC236}">
                  <a16:creationId xmlns:a16="http://schemas.microsoft.com/office/drawing/2014/main" id="{BC4E4B76-5C77-774B-9E24-B2EE6FF5773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735701" cy="1268640"/>
            </a:xfrm>
            <a:prstGeom prst="rect">
              <a:avLst/>
            </a:prstGeom>
          </p:spPr>
        </p:pic>
        <p:pic>
          <p:nvPicPr>
            <p:cNvPr id="16" name="Picture 7">
              <a:extLst>
                <a:ext uri="{FF2B5EF4-FFF2-40B4-BE49-F238E27FC236}">
                  <a16:creationId xmlns:a16="http://schemas.microsoft.com/office/drawing/2014/main" id="{04D7ACC1-A08A-2D41-8C7C-3BC60A60F51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964602" y="0"/>
              <a:ext cx="1735701" cy="1268640"/>
            </a:xfrm>
            <a:prstGeom prst="rect">
              <a:avLst/>
            </a:prstGeom>
          </p:spPr>
        </p:pic>
        <p:pic>
          <p:nvPicPr>
            <p:cNvPr id="17" name="Picture 8">
              <a:extLst>
                <a:ext uri="{FF2B5EF4-FFF2-40B4-BE49-F238E27FC236}">
                  <a16:creationId xmlns:a16="http://schemas.microsoft.com/office/drawing/2014/main" id="{99D23FE7-FB86-8F48-976F-7EA32E82C9B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929204" y="0"/>
              <a:ext cx="1735701" cy="1268640"/>
            </a:xfrm>
            <a:prstGeom prst="rect">
              <a:avLst/>
            </a:prstGeom>
          </p:spPr>
        </p:pic>
        <p:pic>
          <p:nvPicPr>
            <p:cNvPr id="18" name="Picture 9">
              <a:extLst>
                <a:ext uri="{FF2B5EF4-FFF2-40B4-BE49-F238E27FC236}">
                  <a16:creationId xmlns:a16="http://schemas.microsoft.com/office/drawing/2014/main" id="{3168220F-06A6-6543-AF20-644BCC6026F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893807" y="0"/>
              <a:ext cx="1735701" cy="1268640"/>
            </a:xfrm>
            <a:prstGeom prst="rect">
              <a:avLst/>
            </a:prstGeom>
          </p:spPr>
        </p:pic>
      </p:grpSp>
      <p:grpSp>
        <p:nvGrpSpPr>
          <p:cNvPr id="19" name="Group 10">
            <a:extLst>
              <a:ext uri="{FF2B5EF4-FFF2-40B4-BE49-F238E27FC236}">
                <a16:creationId xmlns:a16="http://schemas.microsoft.com/office/drawing/2014/main" id="{90946CFD-1791-174A-ADBA-06964F42014D}"/>
              </a:ext>
            </a:extLst>
          </p:cNvPr>
          <p:cNvGrpSpPr/>
          <p:nvPr/>
        </p:nvGrpSpPr>
        <p:grpSpPr>
          <a:xfrm>
            <a:off x="31852441" y="715640"/>
            <a:ext cx="5722131" cy="951480"/>
            <a:chOff x="0" y="0"/>
            <a:chExt cx="7629508" cy="1268640"/>
          </a:xfrm>
        </p:grpSpPr>
        <p:pic>
          <p:nvPicPr>
            <p:cNvPr id="20" name="Picture 11">
              <a:extLst>
                <a:ext uri="{FF2B5EF4-FFF2-40B4-BE49-F238E27FC236}">
                  <a16:creationId xmlns:a16="http://schemas.microsoft.com/office/drawing/2014/main" id="{FEFF7BC4-3796-DD4E-8D5E-67030DF59E7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0" y="0"/>
              <a:ext cx="1735701" cy="1268640"/>
            </a:xfrm>
            <a:prstGeom prst="rect">
              <a:avLst/>
            </a:prstGeom>
          </p:spPr>
        </p:pic>
        <p:pic>
          <p:nvPicPr>
            <p:cNvPr id="21" name="Picture 12">
              <a:extLst>
                <a:ext uri="{FF2B5EF4-FFF2-40B4-BE49-F238E27FC236}">
                  <a16:creationId xmlns:a16="http://schemas.microsoft.com/office/drawing/2014/main" id="{2C38982D-9E8B-3C46-8748-C53BADC14FA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964602" y="0"/>
              <a:ext cx="1735701" cy="1268640"/>
            </a:xfrm>
            <a:prstGeom prst="rect">
              <a:avLst/>
            </a:prstGeom>
          </p:spPr>
        </p:pic>
        <p:pic>
          <p:nvPicPr>
            <p:cNvPr id="22" name="Picture 13">
              <a:extLst>
                <a:ext uri="{FF2B5EF4-FFF2-40B4-BE49-F238E27FC236}">
                  <a16:creationId xmlns:a16="http://schemas.microsoft.com/office/drawing/2014/main" id="{CC3D30A7-2077-D94D-B2EC-3548DEAA0F6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3929204" y="0"/>
              <a:ext cx="1735701" cy="1268640"/>
            </a:xfrm>
            <a:prstGeom prst="rect">
              <a:avLst/>
            </a:prstGeom>
          </p:spPr>
        </p:pic>
        <p:pic>
          <p:nvPicPr>
            <p:cNvPr id="23" name="Picture 14">
              <a:extLst>
                <a:ext uri="{FF2B5EF4-FFF2-40B4-BE49-F238E27FC236}">
                  <a16:creationId xmlns:a16="http://schemas.microsoft.com/office/drawing/2014/main" id="{D5767985-D574-B944-BABF-75B905852A5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893807" y="0"/>
              <a:ext cx="1735701" cy="1268640"/>
            </a:xfrm>
            <a:prstGeom prst="rect">
              <a:avLst/>
            </a:prstGeom>
          </p:spPr>
        </p:pic>
      </p:grpSp>
      <p:pic>
        <p:nvPicPr>
          <p:cNvPr id="24" name="Picture 4">
            <a:extLst>
              <a:ext uri="{FF2B5EF4-FFF2-40B4-BE49-F238E27FC236}">
                <a16:creationId xmlns:a16="http://schemas.microsoft.com/office/drawing/2014/main" id="{E6DB796D-D961-9643-891E-91106CD609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23958009" y="2250935"/>
            <a:ext cx="3158109" cy="4114800"/>
          </a:xfrm>
          <a:prstGeom prst="rect">
            <a:avLst/>
          </a:prstGeom>
        </p:spPr>
      </p:pic>
      <p:pic>
        <p:nvPicPr>
          <p:cNvPr id="25" name="Picture 5">
            <a:extLst>
              <a:ext uri="{FF2B5EF4-FFF2-40B4-BE49-F238E27FC236}">
                <a16:creationId xmlns:a16="http://schemas.microsoft.com/office/drawing/2014/main" id="{55CBC2BB-9185-7E4A-B3DA-78A34A991759}"/>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29366902" y="2212835"/>
            <a:ext cx="4114800" cy="4114800"/>
          </a:xfrm>
          <a:prstGeom prst="rect">
            <a:avLst/>
          </a:prstGeom>
        </p:spPr>
      </p:pic>
      <p:sp>
        <p:nvSpPr>
          <p:cNvPr id="26" name="TextBox 7">
            <a:extLst>
              <a:ext uri="{FF2B5EF4-FFF2-40B4-BE49-F238E27FC236}">
                <a16:creationId xmlns:a16="http://schemas.microsoft.com/office/drawing/2014/main" id="{4F478EBB-FD31-EE4B-8E9E-57CAD25F426E}"/>
              </a:ext>
            </a:extLst>
          </p:cNvPr>
          <p:cNvSpPr txBox="1"/>
          <p:nvPr/>
        </p:nvSpPr>
        <p:spPr>
          <a:xfrm>
            <a:off x="23443976" y="7500749"/>
            <a:ext cx="4186175"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realiza la rec</a:t>
            </a:r>
            <a:r>
              <a:rPr lang="en-US" sz="1800" u="none" spc="36">
                <a:solidFill>
                  <a:srgbClr val="1D242C"/>
                </a:solidFill>
                <a:latin typeface="Cerebri"/>
              </a:rPr>
              <a:t>opilación de la información obtenida, se analiza y se crea un informe con las conclusiones. Se deben ver los aspectos negativos que influyen en el sistema, para poder ser solucionados y/o mitigados.</a:t>
            </a:r>
          </a:p>
        </p:txBody>
      </p:sp>
      <p:sp>
        <p:nvSpPr>
          <p:cNvPr id="27" name="TextBox 8">
            <a:extLst>
              <a:ext uri="{FF2B5EF4-FFF2-40B4-BE49-F238E27FC236}">
                <a16:creationId xmlns:a16="http://schemas.microsoft.com/office/drawing/2014/main" id="{2D935354-86E6-ED46-87AB-CFB6F8F188A2}"/>
              </a:ext>
            </a:extLst>
          </p:cNvPr>
          <p:cNvSpPr txBox="1"/>
          <p:nvPr/>
        </p:nvSpPr>
        <p:spPr>
          <a:xfrm>
            <a:off x="24162367" y="6862459"/>
            <a:ext cx="2749393"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RESULTADOS</a:t>
            </a:r>
          </a:p>
        </p:txBody>
      </p:sp>
      <p:sp>
        <p:nvSpPr>
          <p:cNvPr id="28" name="TextBox 9">
            <a:extLst>
              <a:ext uri="{FF2B5EF4-FFF2-40B4-BE49-F238E27FC236}">
                <a16:creationId xmlns:a16="http://schemas.microsoft.com/office/drawing/2014/main" id="{5F173628-5A53-714F-95FB-10ADC3179018}"/>
              </a:ext>
            </a:extLst>
          </p:cNvPr>
          <p:cNvSpPr txBox="1"/>
          <p:nvPr/>
        </p:nvSpPr>
        <p:spPr>
          <a:xfrm>
            <a:off x="29111918" y="7462649"/>
            <a:ext cx="4624768"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Luego de implementar los cambios requeridos para corregir l</a:t>
            </a:r>
            <a:r>
              <a:rPr lang="en-US" sz="1800" u="none" spc="36">
                <a:solidFill>
                  <a:srgbClr val="1D242C"/>
                </a:solidFill>
                <a:latin typeface="Cerebri"/>
              </a:rPr>
              <a:t>os aspectos negativos, se debe volver a realizar todo el ciclo para comparar el sistema antes y después de los cambios, para ver si las mejoras aplicadas han sido efectivas o no.</a:t>
            </a:r>
          </a:p>
        </p:txBody>
      </p:sp>
      <p:sp>
        <p:nvSpPr>
          <p:cNvPr id="29" name="TextBox 10">
            <a:extLst>
              <a:ext uri="{FF2B5EF4-FFF2-40B4-BE49-F238E27FC236}">
                <a16:creationId xmlns:a16="http://schemas.microsoft.com/office/drawing/2014/main" id="{8D3E3399-84A5-324B-9746-4800A296788F}"/>
              </a:ext>
            </a:extLst>
          </p:cNvPr>
          <p:cNvSpPr txBox="1"/>
          <p:nvPr/>
        </p:nvSpPr>
        <p:spPr>
          <a:xfrm>
            <a:off x="30101121" y="6814834"/>
            <a:ext cx="2646363"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REGRESIÓN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43921" y="-795960"/>
            <a:ext cx="1226959" cy="41148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617121" y="-795960"/>
            <a:ext cx="1226959"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7017488" y="2239116"/>
            <a:ext cx="4253023"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705487" y="2239116"/>
            <a:ext cx="4114800" cy="411480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935772" y="2239116"/>
            <a:ext cx="3178683" cy="4114800"/>
          </a:xfrm>
          <a:prstGeom prst="rect">
            <a:avLst/>
          </a:prstGeom>
        </p:spPr>
      </p:pic>
      <p:sp>
        <p:nvSpPr>
          <p:cNvPr id="7" name="TextBox 7"/>
          <p:cNvSpPr txBox="1"/>
          <p:nvPr/>
        </p:nvSpPr>
        <p:spPr>
          <a:xfrm>
            <a:off x="2427076" y="959498"/>
            <a:ext cx="13433847" cy="641985"/>
          </a:xfrm>
          <a:prstGeom prst="rect">
            <a:avLst/>
          </a:prstGeom>
        </p:spPr>
        <p:txBody>
          <a:bodyPr lIns="0" tIns="0" rIns="0" bIns="0" rtlCol="0" anchor="t">
            <a:spAutoFit/>
          </a:bodyPr>
          <a:lstStyle/>
          <a:p>
            <a:pPr algn="ctr">
              <a:lnSpc>
                <a:spcPts val="4995"/>
              </a:lnSpc>
            </a:pPr>
            <a:r>
              <a:rPr lang="en-US" sz="4500" spc="225">
                <a:solidFill>
                  <a:srgbClr val="1D242C"/>
                </a:solidFill>
                <a:latin typeface="Intro Rust Bold"/>
              </a:rPr>
              <a:t>ETAPAS</a:t>
            </a:r>
          </a:p>
        </p:txBody>
      </p:sp>
      <p:sp>
        <p:nvSpPr>
          <p:cNvPr id="8" name="TextBox 8"/>
          <p:cNvSpPr txBox="1"/>
          <p:nvPr/>
        </p:nvSpPr>
        <p:spPr>
          <a:xfrm>
            <a:off x="1491834" y="7488930"/>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define la estrategia de pruebas, fijand</a:t>
            </a:r>
            <a:r>
              <a:rPr lang="en-US" sz="1800" u="none" spc="36">
                <a:solidFill>
                  <a:srgbClr val="1D242C"/>
                </a:solidFill>
                <a:latin typeface="Cerebri"/>
              </a:rPr>
              <a:t>o unos objetivos medibles y evaluables; se obtiene información requerida para conocer las herramientas necesarias e iniciar con el diseño de casos de prueba.</a:t>
            </a:r>
          </a:p>
        </p:txBody>
      </p:sp>
      <p:sp>
        <p:nvSpPr>
          <p:cNvPr id="9" name="TextBox 9"/>
          <p:cNvSpPr txBox="1"/>
          <p:nvPr/>
        </p:nvSpPr>
        <p:spPr>
          <a:xfrm>
            <a:off x="1710176" y="6850640"/>
            <a:ext cx="3629875"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PLANIFICACION</a:t>
            </a:r>
          </a:p>
        </p:txBody>
      </p:sp>
      <p:sp>
        <p:nvSpPr>
          <p:cNvPr id="10" name="TextBox 10"/>
          <p:cNvSpPr txBox="1"/>
          <p:nvPr/>
        </p:nvSpPr>
        <p:spPr>
          <a:xfrm>
            <a:off x="7110721" y="7488930"/>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a:t>
            </a:r>
            <a:r>
              <a:rPr lang="en-US" sz="1800" u="none" spc="36">
                <a:solidFill>
                  <a:srgbClr val="1D242C"/>
                </a:solidFill>
                <a:latin typeface="Cerebri"/>
              </a:rPr>
              <a:t>obtienen datos para iniciar la creación de los escenarios, luego se realizan pequeñas pruebas de humo para determinar que todo esté configurado y organizado para continuar con la siguiente fase.</a:t>
            </a:r>
          </a:p>
        </p:txBody>
      </p:sp>
      <p:sp>
        <p:nvSpPr>
          <p:cNvPr id="11" name="TextBox 11"/>
          <p:cNvSpPr txBox="1"/>
          <p:nvPr/>
        </p:nvSpPr>
        <p:spPr>
          <a:xfrm>
            <a:off x="7435388" y="6841115"/>
            <a:ext cx="3417224"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PREPARACIÓN </a:t>
            </a:r>
          </a:p>
        </p:txBody>
      </p:sp>
      <p:sp>
        <p:nvSpPr>
          <p:cNvPr id="12" name="TextBox 12"/>
          <p:cNvSpPr txBox="1"/>
          <p:nvPr/>
        </p:nvSpPr>
        <p:spPr>
          <a:xfrm>
            <a:off x="12729607" y="7488930"/>
            <a:ext cx="4066559" cy="105156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Ejecució</a:t>
            </a:r>
            <a:r>
              <a:rPr lang="en-US" sz="1800" u="none" spc="36">
                <a:solidFill>
                  <a:srgbClr val="1D242C"/>
                </a:solidFill>
                <a:latin typeface="Cerebri"/>
              </a:rPr>
              <a:t>n de los diferentes casos de prueba y/o escenarios configurados anteriormente.</a:t>
            </a:r>
          </a:p>
        </p:txBody>
      </p:sp>
      <p:sp>
        <p:nvSpPr>
          <p:cNvPr id="13" name="TextBox 13"/>
          <p:cNvSpPr txBox="1"/>
          <p:nvPr/>
        </p:nvSpPr>
        <p:spPr>
          <a:xfrm>
            <a:off x="13492868" y="6841115"/>
            <a:ext cx="2540038"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EJECUCIÓN </a:t>
            </a:r>
          </a:p>
        </p:txBody>
      </p:sp>
      <p:pic>
        <p:nvPicPr>
          <p:cNvPr id="24" name="Picture 4">
            <a:extLst>
              <a:ext uri="{FF2B5EF4-FFF2-40B4-BE49-F238E27FC236}">
                <a16:creationId xmlns:a16="http://schemas.microsoft.com/office/drawing/2014/main" id="{E6DB796D-D961-9643-891E-91106CD609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8339123" y="2156436"/>
            <a:ext cx="3158109" cy="4114800"/>
          </a:xfrm>
          <a:prstGeom prst="rect">
            <a:avLst/>
          </a:prstGeom>
        </p:spPr>
      </p:pic>
      <p:pic>
        <p:nvPicPr>
          <p:cNvPr id="25" name="Picture 5">
            <a:extLst>
              <a:ext uri="{FF2B5EF4-FFF2-40B4-BE49-F238E27FC236}">
                <a16:creationId xmlns:a16="http://schemas.microsoft.com/office/drawing/2014/main" id="{55CBC2BB-9185-7E4A-B3DA-78A34A99175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3748016" y="2118336"/>
            <a:ext cx="4114800" cy="4114800"/>
          </a:xfrm>
          <a:prstGeom prst="rect">
            <a:avLst/>
          </a:prstGeom>
        </p:spPr>
      </p:pic>
      <p:sp>
        <p:nvSpPr>
          <p:cNvPr id="26" name="TextBox 7">
            <a:extLst>
              <a:ext uri="{FF2B5EF4-FFF2-40B4-BE49-F238E27FC236}">
                <a16:creationId xmlns:a16="http://schemas.microsoft.com/office/drawing/2014/main" id="{4F478EBB-FD31-EE4B-8E9E-57CAD25F426E}"/>
              </a:ext>
            </a:extLst>
          </p:cNvPr>
          <p:cNvSpPr txBox="1"/>
          <p:nvPr/>
        </p:nvSpPr>
        <p:spPr>
          <a:xfrm>
            <a:off x="17825090" y="7406250"/>
            <a:ext cx="4186175"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realiza la rec</a:t>
            </a:r>
            <a:r>
              <a:rPr lang="en-US" sz="1800" u="none" spc="36">
                <a:solidFill>
                  <a:srgbClr val="1D242C"/>
                </a:solidFill>
                <a:latin typeface="Cerebri"/>
              </a:rPr>
              <a:t>opilación de la información obtenida, se analiza y se crea un informe con las conclusiones. Se deben ver los aspectos negativos que influyen en el sistema, para poder ser solucionados y/o mitigados.</a:t>
            </a:r>
          </a:p>
        </p:txBody>
      </p:sp>
      <p:sp>
        <p:nvSpPr>
          <p:cNvPr id="27" name="TextBox 8">
            <a:extLst>
              <a:ext uri="{FF2B5EF4-FFF2-40B4-BE49-F238E27FC236}">
                <a16:creationId xmlns:a16="http://schemas.microsoft.com/office/drawing/2014/main" id="{2D935354-86E6-ED46-87AB-CFB6F8F188A2}"/>
              </a:ext>
            </a:extLst>
          </p:cNvPr>
          <p:cNvSpPr txBox="1"/>
          <p:nvPr/>
        </p:nvSpPr>
        <p:spPr>
          <a:xfrm>
            <a:off x="18543481" y="6767960"/>
            <a:ext cx="2749393"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RESULTADOS</a:t>
            </a:r>
          </a:p>
        </p:txBody>
      </p:sp>
      <p:sp>
        <p:nvSpPr>
          <p:cNvPr id="28" name="TextBox 9">
            <a:extLst>
              <a:ext uri="{FF2B5EF4-FFF2-40B4-BE49-F238E27FC236}">
                <a16:creationId xmlns:a16="http://schemas.microsoft.com/office/drawing/2014/main" id="{5F173628-5A53-714F-95FB-10ADC3179018}"/>
              </a:ext>
            </a:extLst>
          </p:cNvPr>
          <p:cNvSpPr txBox="1"/>
          <p:nvPr/>
        </p:nvSpPr>
        <p:spPr>
          <a:xfrm>
            <a:off x="23493032" y="7368150"/>
            <a:ext cx="4624768"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Luego de implementar los cambios requeridos para corregir l</a:t>
            </a:r>
            <a:r>
              <a:rPr lang="en-US" sz="1800" u="none" spc="36">
                <a:solidFill>
                  <a:srgbClr val="1D242C"/>
                </a:solidFill>
                <a:latin typeface="Cerebri"/>
              </a:rPr>
              <a:t>os aspectos negativos, se debe volver a realizar todo el ciclo para comparar el sistema antes y después de los cambios, para ver si las mejoras aplicadas han sido efectivas o no.</a:t>
            </a:r>
          </a:p>
        </p:txBody>
      </p:sp>
      <p:sp>
        <p:nvSpPr>
          <p:cNvPr id="29" name="TextBox 10">
            <a:extLst>
              <a:ext uri="{FF2B5EF4-FFF2-40B4-BE49-F238E27FC236}">
                <a16:creationId xmlns:a16="http://schemas.microsoft.com/office/drawing/2014/main" id="{8D3E3399-84A5-324B-9746-4800A296788F}"/>
              </a:ext>
            </a:extLst>
          </p:cNvPr>
          <p:cNvSpPr txBox="1"/>
          <p:nvPr/>
        </p:nvSpPr>
        <p:spPr>
          <a:xfrm>
            <a:off x="24482235" y="6720335"/>
            <a:ext cx="2646363"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REGRESIÓN</a:t>
            </a:r>
          </a:p>
        </p:txBody>
      </p:sp>
    </p:spTree>
    <p:extLst>
      <p:ext uri="{BB962C8B-B14F-4D97-AF65-F5344CB8AC3E}">
        <p14:creationId xmlns:p14="http://schemas.microsoft.com/office/powerpoint/2010/main" val="207089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43921" y="-795960"/>
            <a:ext cx="1226959" cy="41148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617121" y="-795960"/>
            <a:ext cx="1226959"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31088" y="2239116"/>
            <a:ext cx="4253023"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19087" y="2239116"/>
            <a:ext cx="4114800" cy="411480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550628" y="2239116"/>
            <a:ext cx="3178683" cy="4114800"/>
          </a:xfrm>
          <a:prstGeom prst="rect">
            <a:avLst/>
          </a:prstGeom>
        </p:spPr>
      </p:pic>
      <p:sp>
        <p:nvSpPr>
          <p:cNvPr id="7" name="TextBox 7"/>
          <p:cNvSpPr txBox="1"/>
          <p:nvPr/>
        </p:nvSpPr>
        <p:spPr>
          <a:xfrm>
            <a:off x="2427076" y="959498"/>
            <a:ext cx="13433847" cy="641985"/>
          </a:xfrm>
          <a:prstGeom prst="rect">
            <a:avLst/>
          </a:prstGeom>
        </p:spPr>
        <p:txBody>
          <a:bodyPr lIns="0" tIns="0" rIns="0" bIns="0" rtlCol="0" anchor="t">
            <a:spAutoFit/>
          </a:bodyPr>
          <a:lstStyle/>
          <a:p>
            <a:pPr algn="ctr">
              <a:lnSpc>
                <a:spcPts val="4995"/>
              </a:lnSpc>
            </a:pPr>
            <a:r>
              <a:rPr lang="en-US" sz="4500" spc="225">
                <a:solidFill>
                  <a:srgbClr val="1D242C"/>
                </a:solidFill>
                <a:latin typeface="Intro Rust Bold"/>
              </a:rPr>
              <a:t>ETAPAS</a:t>
            </a:r>
          </a:p>
        </p:txBody>
      </p:sp>
      <p:sp>
        <p:nvSpPr>
          <p:cNvPr id="8" name="TextBox 8"/>
          <p:cNvSpPr txBox="1"/>
          <p:nvPr/>
        </p:nvSpPr>
        <p:spPr>
          <a:xfrm>
            <a:off x="-3994566" y="7488930"/>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define la estrategia de pruebas, fijand</a:t>
            </a:r>
            <a:r>
              <a:rPr lang="en-US" sz="1800" u="none" spc="36">
                <a:solidFill>
                  <a:srgbClr val="1D242C"/>
                </a:solidFill>
                <a:latin typeface="Cerebri"/>
              </a:rPr>
              <a:t>o unos objetivos medibles y evaluables; se obtiene información requerida para conocer las herramientas necesarias e iniciar con el diseño de casos de prueba.</a:t>
            </a:r>
          </a:p>
        </p:txBody>
      </p:sp>
      <p:sp>
        <p:nvSpPr>
          <p:cNvPr id="9" name="TextBox 9"/>
          <p:cNvSpPr txBox="1"/>
          <p:nvPr/>
        </p:nvSpPr>
        <p:spPr>
          <a:xfrm>
            <a:off x="-3776224" y="6850640"/>
            <a:ext cx="3629875"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PLANIFICACION</a:t>
            </a:r>
          </a:p>
        </p:txBody>
      </p:sp>
      <p:sp>
        <p:nvSpPr>
          <p:cNvPr id="10" name="TextBox 10"/>
          <p:cNvSpPr txBox="1"/>
          <p:nvPr/>
        </p:nvSpPr>
        <p:spPr>
          <a:xfrm>
            <a:off x="1624321" y="7488930"/>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a:t>
            </a:r>
            <a:r>
              <a:rPr lang="en-US" sz="1800" u="none" spc="36">
                <a:solidFill>
                  <a:srgbClr val="1D242C"/>
                </a:solidFill>
                <a:latin typeface="Cerebri"/>
              </a:rPr>
              <a:t>obtienen datos para iniciar la creación de los escenarios, luego se realizan pequeñas pruebas de humo para determinar que todo esté configurado y organizado para continuar con la siguiente fase.</a:t>
            </a:r>
          </a:p>
        </p:txBody>
      </p:sp>
      <p:sp>
        <p:nvSpPr>
          <p:cNvPr id="11" name="TextBox 11"/>
          <p:cNvSpPr txBox="1"/>
          <p:nvPr/>
        </p:nvSpPr>
        <p:spPr>
          <a:xfrm>
            <a:off x="1948988" y="6841115"/>
            <a:ext cx="3417224"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PREPARACIÓN </a:t>
            </a:r>
          </a:p>
        </p:txBody>
      </p:sp>
      <p:sp>
        <p:nvSpPr>
          <p:cNvPr id="12" name="TextBox 12"/>
          <p:cNvSpPr txBox="1"/>
          <p:nvPr/>
        </p:nvSpPr>
        <p:spPr>
          <a:xfrm>
            <a:off x="7243207" y="7488930"/>
            <a:ext cx="4066559" cy="105156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Ejecució</a:t>
            </a:r>
            <a:r>
              <a:rPr lang="en-US" sz="1800" u="none" spc="36">
                <a:solidFill>
                  <a:srgbClr val="1D242C"/>
                </a:solidFill>
                <a:latin typeface="Cerebri"/>
              </a:rPr>
              <a:t>n de los diferentes casos de prueba y/o escenarios configurados anteriormente.</a:t>
            </a:r>
          </a:p>
        </p:txBody>
      </p:sp>
      <p:sp>
        <p:nvSpPr>
          <p:cNvPr id="13" name="TextBox 13"/>
          <p:cNvSpPr txBox="1"/>
          <p:nvPr/>
        </p:nvSpPr>
        <p:spPr>
          <a:xfrm>
            <a:off x="8006468" y="6841115"/>
            <a:ext cx="2540038"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EJECUCIÓN </a:t>
            </a:r>
          </a:p>
        </p:txBody>
      </p:sp>
      <p:pic>
        <p:nvPicPr>
          <p:cNvPr id="24" name="Picture 4">
            <a:extLst>
              <a:ext uri="{FF2B5EF4-FFF2-40B4-BE49-F238E27FC236}">
                <a16:creationId xmlns:a16="http://schemas.microsoft.com/office/drawing/2014/main" id="{E6DB796D-D961-9643-891E-91106CD609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2852723" y="2156436"/>
            <a:ext cx="3158109" cy="4114800"/>
          </a:xfrm>
          <a:prstGeom prst="rect">
            <a:avLst/>
          </a:prstGeom>
        </p:spPr>
      </p:pic>
      <p:pic>
        <p:nvPicPr>
          <p:cNvPr id="25" name="Picture 5">
            <a:extLst>
              <a:ext uri="{FF2B5EF4-FFF2-40B4-BE49-F238E27FC236}">
                <a16:creationId xmlns:a16="http://schemas.microsoft.com/office/drawing/2014/main" id="{55CBC2BB-9185-7E4A-B3DA-78A34A99175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8261616" y="2118336"/>
            <a:ext cx="4114800" cy="4114800"/>
          </a:xfrm>
          <a:prstGeom prst="rect">
            <a:avLst/>
          </a:prstGeom>
        </p:spPr>
      </p:pic>
      <p:sp>
        <p:nvSpPr>
          <p:cNvPr id="26" name="TextBox 7">
            <a:extLst>
              <a:ext uri="{FF2B5EF4-FFF2-40B4-BE49-F238E27FC236}">
                <a16:creationId xmlns:a16="http://schemas.microsoft.com/office/drawing/2014/main" id="{4F478EBB-FD31-EE4B-8E9E-57CAD25F426E}"/>
              </a:ext>
            </a:extLst>
          </p:cNvPr>
          <p:cNvSpPr txBox="1"/>
          <p:nvPr/>
        </p:nvSpPr>
        <p:spPr>
          <a:xfrm>
            <a:off x="12338690" y="7406250"/>
            <a:ext cx="4186175"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realiza la rec</a:t>
            </a:r>
            <a:r>
              <a:rPr lang="en-US" sz="1800" u="none" spc="36">
                <a:solidFill>
                  <a:srgbClr val="1D242C"/>
                </a:solidFill>
                <a:latin typeface="Cerebri"/>
              </a:rPr>
              <a:t>opilación de la información obtenida, se analiza y se crea un informe con las conclusiones. Se deben ver los aspectos negativos que influyen en el sistema, para poder ser solucionados y/o mitigados.</a:t>
            </a:r>
          </a:p>
        </p:txBody>
      </p:sp>
      <p:sp>
        <p:nvSpPr>
          <p:cNvPr id="27" name="TextBox 8">
            <a:extLst>
              <a:ext uri="{FF2B5EF4-FFF2-40B4-BE49-F238E27FC236}">
                <a16:creationId xmlns:a16="http://schemas.microsoft.com/office/drawing/2014/main" id="{2D935354-86E6-ED46-87AB-CFB6F8F188A2}"/>
              </a:ext>
            </a:extLst>
          </p:cNvPr>
          <p:cNvSpPr txBox="1"/>
          <p:nvPr/>
        </p:nvSpPr>
        <p:spPr>
          <a:xfrm>
            <a:off x="13057081" y="6767960"/>
            <a:ext cx="2749393"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RESULTADOS</a:t>
            </a:r>
          </a:p>
        </p:txBody>
      </p:sp>
      <p:sp>
        <p:nvSpPr>
          <p:cNvPr id="28" name="TextBox 9">
            <a:extLst>
              <a:ext uri="{FF2B5EF4-FFF2-40B4-BE49-F238E27FC236}">
                <a16:creationId xmlns:a16="http://schemas.microsoft.com/office/drawing/2014/main" id="{5F173628-5A53-714F-95FB-10ADC3179018}"/>
              </a:ext>
            </a:extLst>
          </p:cNvPr>
          <p:cNvSpPr txBox="1"/>
          <p:nvPr/>
        </p:nvSpPr>
        <p:spPr>
          <a:xfrm>
            <a:off x="18006632" y="7368150"/>
            <a:ext cx="4624768"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Luego de implementar los cambios requeridos para corregir l</a:t>
            </a:r>
            <a:r>
              <a:rPr lang="en-US" sz="1800" u="none" spc="36">
                <a:solidFill>
                  <a:srgbClr val="1D242C"/>
                </a:solidFill>
                <a:latin typeface="Cerebri"/>
              </a:rPr>
              <a:t>os aspectos negativos, se debe volver a realizar todo el ciclo para comparar el sistema antes y después de los cambios, para ver si las mejoras aplicadas han sido efectivas o no.</a:t>
            </a:r>
          </a:p>
        </p:txBody>
      </p:sp>
      <p:sp>
        <p:nvSpPr>
          <p:cNvPr id="29" name="TextBox 10">
            <a:extLst>
              <a:ext uri="{FF2B5EF4-FFF2-40B4-BE49-F238E27FC236}">
                <a16:creationId xmlns:a16="http://schemas.microsoft.com/office/drawing/2014/main" id="{8D3E3399-84A5-324B-9746-4800A296788F}"/>
              </a:ext>
            </a:extLst>
          </p:cNvPr>
          <p:cNvSpPr txBox="1"/>
          <p:nvPr/>
        </p:nvSpPr>
        <p:spPr>
          <a:xfrm>
            <a:off x="18995835" y="6720335"/>
            <a:ext cx="2646363"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REGRESIÓN</a:t>
            </a:r>
          </a:p>
        </p:txBody>
      </p:sp>
    </p:spTree>
    <p:extLst>
      <p:ext uri="{BB962C8B-B14F-4D97-AF65-F5344CB8AC3E}">
        <p14:creationId xmlns:p14="http://schemas.microsoft.com/office/powerpoint/2010/main" val="4016452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43921" y="-795960"/>
            <a:ext cx="1226959" cy="41148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617121" y="-795960"/>
            <a:ext cx="1226959"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618346" y="2239116"/>
            <a:ext cx="4253023"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69653" y="2239116"/>
            <a:ext cx="4114800" cy="411480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700062" y="2239116"/>
            <a:ext cx="3178683" cy="4114800"/>
          </a:xfrm>
          <a:prstGeom prst="rect">
            <a:avLst/>
          </a:prstGeom>
        </p:spPr>
      </p:pic>
      <p:sp>
        <p:nvSpPr>
          <p:cNvPr id="7" name="TextBox 7"/>
          <p:cNvSpPr txBox="1"/>
          <p:nvPr/>
        </p:nvSpPr>
        <p:spPr>
          <a:xfrm>
            <a:off x="2427076" y="959498"/>
            <a:ext cx="13433847" cy="641985"/>
          </a:xfrm>
          <a:prstGeom prst="rect">
            <a:avLst/>
          </a:prstGeom>
        </p:spPr>
        <p:txBody>
          <a:bodyPr lIns="0" tIns="0" rIns="0" bIns="0" rtlCol="0" anchor="t">
            <a:spAutoFit/>
          </a:bodyPr>
          <a:lstStyle/>
          <a:p>
            <a:pPr algn="ctr">
              <a:lnSpc>
                <a:spcPts val="4995"/>
              </a:lnSpc>
            </a:pPr>
            <a:r>
              <a:rPr lang="en-US" sz="4500" spc="225">
                <a:solidFill>
                  <a:srgbClr val="1D242C"/>
                </a:solidFill>
                <a:latin typeface="Intro Rust Bold"/>
              </a:rPr>
              <a:t>ETAPAS</a:t>
            </a:r>
          </a:p>
        </p:txBody>
      </p:sp>
      <p:sp>
        <p:nvSpPr>
          <p:cNvPr id="8" name="TextBox 8"/>
          <p:cNvSpPr txBox="1"/>
          <p:nvPr/>
        </p:nvSpPr>
        <p:spPr>
          <a:xfrm>
            <a:off x="-9144000" y="7488930"/>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define la estrategia de pruebas, fijand</a:t>
            </a:r>
            <a:r>
              <a:rPr lang="en-US" sz="1800" u="none" spc="36">
                <a:solidFill>
                  <a:srgbClr val="1D242C"/>
                </a:solidFill>
                <a:latin typeface="Cerebri"/>
              </a:rPr>
              <a:t>o unos objetivos medibles y evaluables; se obtiene información requerida para conocer las herramientas necesarias e iniciar con el diseño de casos de prueba.</a:t>
            </a:r>
          </a:p>
        </p:txBody>
      </p:sp>
      <p:sp>
        <p:nvSpPr>
          <p:cNvPr id="9" name="TextBox 9"/>
          <p:cNvSpPr txBox="1"/>
          <p:nvPr/>
        </p:nvSpPr>
        <p:spPr>
          <a:xfrm>
            <a:off x="-8925658" y="6850640"/>
            <a:ext cx="3629875"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PLANIFICACION</a:t>
            </a:r>
          </a:p>
        </p:txBody>
      </p:sp>
      <p:sp>
        <p:nvSpPr>
          <p:cNvPr id="10" name="TextBox 10"/>
          <p:cNvSpPr txBox="1"/>
          <p:nvPr/>
        </p:nvSpPr>
        <p:spPr>
          <a:xfrm>
            <a:off x="-3525113" y="7488930"/>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a:t>
            </a:r>
            <a:r>
              <a:rPr lang="en-US" sz="1800" u="none" spc="36">
                <a:solidFill>
                  <a:srgbClr val="1D242C"/>
                </a:solidFill>
                <a:latin typeface="Cerebri"/>
              </a:rPr>
              <a:t>obtienen datos para iniciar la creación de los escenarios, luego se realizan pequeñas pruebas de humo para determinar que todo esté configurado y organizado para continuar con la siguiente fase.</a:t>
            </a:r>
          </a:p>
        </p:txBody>
      </p:sp>
      <p:sp>
        <p:nvSpPr>
          <p:cNvPr id="11" name="TextBox 11"/>
          <p:cNvSpPr txBox="1"/>
          <p:nvPr/>
        </p:nvSpPr>
        <p:spPr>
          <a:xfrm>
            <a:off x="-3200446" y="6841115"/>
            <a:ext cx="3417224"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PREPARACIÓN </a:t>
            </a:r>
          </a:p>
        </p:txBody>
      </p:sp>
      <p:sp>
        <p:nvSpPr>
          <p:cNvPr id="12" name="TextBox 12"/>
          <p:cNvSpPr txBox="1"/>
          <p:nvPr/>
        </p:nvSpPr>
        <p:spPr>
          <a:xfrm>
            <a:off x="2093773" y="7488930"/>
            <a:ext cx="4066559" cy="105156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Ejecució</a:t>
            </a:r>
            <a:r>
              <a:rPr lang="en-US" sz="1800" u="none" spc="36">
                <a:solidFill>
                  <a:srgbClr val="1D242C"/>
                </a:solidFill>
                <a:latin typeface="Cerebri"/>
              </a:rPr>
              <a:t>n de los diferentes casos de prueba y/o escenarios configurados anteriormente.</a:t>
            </a:r>
          </a:p>
        </p:txBody>
      </p:sp>
      <p:sp>
        <p:nvSpPr>
          <p:cNvPr id="13" name="TextBox 13"/>
          <p:cNvSpPr txBox="1"/>
          <p:nvPr/>
        </p:nvSpPr>
        <p:spPr>
          <a:xfrm>
            <a:off x="2857034" y="6841115"/>
            <a:ext cx="2540038"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EJECUCIÓN </a:t>
            </a:r>
          </a:p>
        </p:txBody>
      </p:sp>
      <p:pic>
        <p:nvPicPr>
          <p:cNvPr id="24" name="Picture 4">
            <a:extLst>
              <a:ext uri="{FF2B5EF4-FFF2-40B4-BE49-F238E27FC236}">
                <a16:creationId xmlns:a16="http://schemas.microsoft.com/office/drawing/2014/main" id="{E6DB796D-D961-9643-891E-91106CD609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7703289" y="2156436"/>
            <a:ext cx="3158109" cy="4114800"/>
          </a:xfrm>
          <a:prstGeom prst="rect">
            <a:avLst/>
          </a:prstGeom>
        </p:spPr>
      </p:pic>
      <p:pic>
        <p:nvPicPr>
          <p:cNvPr id="25" name="Picture 5">
            <a:extLst>
              <a:ext uri="{FF2B5EF4-FFF2-40B4-BE49-F238E27FC236}">
                <a16:creationId xmlns:a16="http://schemas.microsoft.com/office/drawing/2014/main" id="{55CBC2BB-9185-7E4A-B3DA-78A34A99175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3112182" y="2118336"/>
            <a:ext cx="4114800" cy="4114800"/>
          </a:xfrm>
          <a:prstGeom prst="rect">
            <a:avLst/>
          </a:prstGeom>
        </p:spPr>
      </p:pic>
      <p:sp>
        <p:nvSpPr>
          <p:cNvPr id="26" name="TextBox 7">
            <a:extLst>
              <a:ext uri="{FF2B5EF4-FFF2-40B4-BE49-F238E27FC236}">
                <a16:creationId xmlns:a16="http://schemas.microsoft.com/office/drawing/2014/main" id="{4F478EBB-FD31-EE4B-8E9E-57CAD25F426E}"/>
              </a:ext>
            </a:extLst>
          </p:cNvPr>
          <p:cNvSpPr txBox="1"/>
          <p:nvPr/>
        </p:nvSpPr>
        <p:spPr>
          <a:xfrm>
            <a:off x="7189256" y="7406250"/>
            <a:ext cx="4186175"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realiza la rec</a:t>
            </a:r>
            <a:r>
              <a:rPr lang="en-US" sz="1800" u="none" spc="36">
                <a:solidFill>
                  <a:srgbClr val="1D242C"/>
                </a:solidFill>
                <a:latin typeface="Cerebri"/>
              </a:rPr>
              <a:t>opilación de la información obtenida, se analiza y se crea un informe con las conclusiones. Se deben ver los aspectos negativos que influyen en el sistema, para poder ser solucionados y/o mitigados.</a:t>
            </a:r>
          </a:p>
        </p:txBody>
      </p:sp>
      <p:sp>
        <p:nvSpPr>
          <p:cNvPr id="27" name="TextBox 8">
            <a:extLst>
              <a:ext uri="{FF2B5EF4-FFF2-40B4-BE49-F238E27FC236}">
                <a16:creationId xmlns:a16="http://schemas.microsoft.com/office/drawing/2014/main" id="{2D935354-86E6-ED46-87AB-CFB6F8F188A2}"/>
              </a:ext>
            </a:extLst>
          </p:cNvPr>
          <p:cNvSpPr txBox="1"/>
          <p:nvPr/>
        </p:nvSpPr>
        <p:spPr>
          <a:xfrm>
            <a:off x="7907647" y="6767960"/>
            <a:ext cx="2749393"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RESULTADOS</a:t>
            </a:r>
          </a:p>
        </p:txBody>
      </p:sp>
      <p:sp>
        <p:nvSpPr>
          <p:cNvPr id="28" name="TextBox 9">
            <a:extLst>
              <a:ext uri="{FF2B5EF4-FFF2-40B4-BE49-F238E27FC236}">
                <a16:creationId xmlns:a16="http://schemas.microsoft.com/office/drawing/2014/main" id="{5F173628-5A53-714F-95FB-10ADC3179018}"/>
              </a:ext>
            </a:extLst>
          </p:cNvPr>
          <p:cNvSpPr txBox="1"/>
          <p:nvPr/>
        </p:nvSpPr>
        <p:spPr>
          <a:xfrm>
            <a:off x="12857198" y="7368150"/>
            <a:ext cx="4624768"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Luego de implementar los cambios requeridos para corregir l</a:t>
            </a:r>
            <a:r>
              <a:rPr lang="en-US" sz="1800" u="none" spc="36">
                <a:solidFill>
                  <a:srgbClr val="1D242C"/>
                </a:solidFill>
                <a:latin typeface="Cerebri"/>
              </a:rPr>
              <a:t>os aspectos negativos, se debe volver a realizar todo el ciclo para comparar el sistema antes y después de los cambios, para ver si las mejoras aplicadas han sido efectivas o no.</a:t>
            </a:r>
          </a:p>
        </p:txBody>
      </p:sp>
      <p:sp>
        <p:nvSpPr>
          <p:cNvPr id="29" name="TextBox 10">
            <a:extLst>
              <a:ext uri="{FF2B5EF4-FFF2-40B4-BE49-F238E27FC236}">
                <a16:creationId xmlns:a16="http://schemas.microsoft.com/office/drawing/2014/main" id="{8D3E3399-84A5-324B-9746-4800A296788F}"/>
              </a:ext>
            </a:extLst>
          </p:cNvPr>
          <p:cNvSpPr txBox="1"/>
          <p:nvPr/>
        </p:nvSpPr>
        <p:spPr>
          <a:xfrm>
            <a:off x="13846401" y="6720335"/>
            <a:ext cx="2646363"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REGRESIÓN</a:t>
            </a:r>
          </a:p>
        </p:txBody>
      </p:sp>
    </p:spTree>
    <p:extLst>
      <p:ext uri="{BB962C8B-B14F-4D97-AF65-F5344CB8AC3E}">
        <p14:creationId xmlns:p14="http://schemas.microsoft.com/office/powerpoint/2010/main" val="499735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443921" y="-795960"/>
            <a:ext cx="1226959" cy="41148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a:off x="15617121" y="-795960"/>
            <a:ext cx="1226959" cy="41148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561946" y="2239116"/>
            <a:ext cx="4253023" cy="4114800"/>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873947" y="2239116"/>
            <a:ext cx="4114800" cy="411480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4643662" y="2239116"/>
            <a:ext cx="3178683" cy="4114800"/>
          </a:xfrm>
          <a:prstGeom prst="rect">
            <a:avLst/>
          </a:prstGeom>
        </p:spPr>
      </p:pic>
      <p:sp>
        <p:nvSpPr>
          <p:cNvPr id="7" name="TextBox 7"/>
          <p:cNvSpPr txBox="1"/>
          <p:nvPr/>
        </p:nvSpPr>
        <p:spPr>
          <a:xfrm>
            <a:off x="2427076" y="959498"/>
            <a:ext cx="13433847" cy="641985"/>
          </a:xfrm>
          <a:prstGeom prst="rect">
            <a:avLst/>
          </a:prstGeom>
        </p:spPr>
        <p:txBody>
          <a:bodyPr lIns="0" tIns="0" rIns="0" bIns="0" rtlCol="0" anchor="t">
            <a:spAutoFit/>
          </a:bodyPr>
          <a:lstStyle/>
          <a:p>
            <a:pPr algn="ctr">
              <a:lnSpc>
                <a:spcPts val="4995"/>
              </a:lnSpc>
            </a:pPr>
            <a:r>
              <a:rPr lang="en-US" sz="4500" spc="225">
                <a:solidFill>
                  <a:srgbClr val="1D242C"/>
                </a:solidFill>
                <a:latin typeface="Intro Rust Bold"/>
              </a:rPr>
              <a:t>ETAPAS</a:t>
            </a:r>
          </a:p>
        </p:txBody>
      </p:sp>
      <p:sp>
        <p:nvSpPr>
          <p:cNvPr id="8" name="TextBox 8"/>
          <p:cNvSpPr txBox="1"/>
          <p:nvPr/>
        </p:nvSpPr>
        <p:spPr>
          <a:xfrm>
            <a:off x="-15087600" y="7488930"/>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define la estrategia de pruebas, fijand</a:t>
            </a:r>
            <a:r>
              <a:rPr lang="en-US" sz="1800" u="none" spc="36">
                <a:solidFill>
                  <a:srgbClr val="1D242C"/>
                </a:solidFill>
                <a:latin typeface="Cerebri"/>
              </a:rPr>
              <a:t>o unos objetivos medibles y evaluables; se obtiene información requerida para conocer las herramientas necesarias e iniciar con el diseño de casos de prueba.</a:t>
            </a:r>
          </a:p>
        </p:txBody>
      </p:sp>
      <p:sp>
        <p:nvSpPr>
          <p:cNvPr id="9" name="TextBox 9"/>
          <p:cNvSpPr txBox="1"/>
          <p:nvPr/>
        </p:nvSpPr>
        <p:spPr>
          <a:xfrm>
            <a:off x="-14869258" y="6850640"/>
            <a:ext cx="3629875"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PLANIFICACION</a:t>
            </a:r>
          </a:p>
        </p:txBody>
      </p:sp>
      <p:sp>
        <p:nvSpPr>
          <p:cNvPr id="10" name="TextBox 10"/>
          <p:cNvSpPr txBox="1"/>
          <p:nvPr/>
        </p:nvSpPr>
        <p:spPr>
          <a:xfrm>
            <a:off x="-9468713" y="7488930"/>
            <a:ext cx="4066559"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a:t>
            </a:r>
            <a:r>
              <a:rPr lang="en-US" sz="1800" u="none" spc="36">
                <a:solidFill>
                  <a:srgbClr val="1D242C"/>
                </a:solidFill>
                <a:latin typeface="Cerebri"/>
              </a:rPr>
              <a:t>obtienen datos para iniciar la creación de los escenarios, luego se realizan pequeñas pruebas de humo para determinar que todo esté configurado y organizado para continuar con la siguiente fase.</a:t>
            </a:r>
          </a:p>
        </p:txBody>
      </p:sp>
      <p:sp>
        <p:nvSpPr>
          <p:cNvPr id="11" name="TextBox 11"/>
          <p:cNvSpPr txBox="1"/>
          <p:nvPr/>
        </p:nvSpPr>
        <p:spPr>
          <a:xfrm>
            <a:off x="-9144046" y="6841115"/>
            <a:ext cx="3417224"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PREPARACIÓN </a:t>
            </a:r>
          </a:p>
        </p:txBody>
      </p:sp>
      <p:sp>
        <p:nvSpPr>
          <p:cNvPr id="12" name="TextBox 12"/>
          <p:cNvSpPr txBox="1"/>
          <p:nvPr/>
        </p:nvSpPr>
        <p:spPr>
          <a:xfrm>
            <a:off x="-3849827" y="7488930"/>
            <a:ext cx="4066559" cy="105156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Ejecució</a:t>
            </a:r>
            <a:r>
              <a:rPr lang="en-US" sz="1800" u="none" spc="36">
                <a:solidFill>
                  <a:srgbClr val="1D242C"/>
                </a:solidFill>
                <a:latin typeface="Cerebri"/>
              </a:rPr>
              <a:t>n de los diferentes casos de prueba y/o escenarios configurados anteriormente.</a:t>
            </a:r>
          </a:p>
        </p:txBody>
      </p:sp>
      <p:sp>
        <p:nvSpPr>
          <p:cNvPr id="13" name="TextBox 13"/>
          <p:cNvSpPr txBox="1"/>
          <p:nvPr/>
        </p:nvSpPr>
        <p:spPr>
          <a:xfrm>
            <a:off x="-3086566" y="6841115"/>
            <a:ext cx="2540038"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EJECUCIÓN </a:t>
            </a:r>
          </a:p>
        </p:txBody>
      </p:sp>
      <p:pic>
        <p:nvPicPr>
          <p:cNvPr id="24" name="Picture 4">
            <a:extLst>
              <a:ext uri="{FF2B5EF4-FFF2-40B4-BE49-F238E27FC236}">
                <a16:creationId xmlns:a16="http://schemas.microsoft.com/office/drawing/2014/main" id="{E6DB796D-D961-9643-891E-91106CD609E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759689" y="2156436"/>
            <a:ext cx="3158109" cy="4114800"/>
          </a:xfrm>
          <a:prstGeom prst="rect">
            <a:avLst/>
          </a:prstGeom>
        </p:spPr>
      </p:pic>
      <p:pic>
        <p:nvPicPr>
          <p:cNvPr id="25" name="Picture 5">
            <a:extLst>
              <a:ext uri="{FF2B5EF4-FFF2-40B4-BE49-F238E27FC236}">
                <a16:creationId xmlns:a16="http://schemas.microsoft.com/office/drawing/2014/main" id="{55CBC2BB-9185-7E4A-B3DA-78A34A99175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168582" y="2118336"/>
            <a:ext cx="4114800" cy="4114800"/>
          </a:xfrm>
          <a:prstGeom prst="rect">
            <a:avLst/>
          </a:prstGeom>
        </p:spPr>
      </p:pic>
      <p:sp>
        <p:nvSpPr>
          <p:cNvPr id="26" name="TextBox 7">
            <a:extLst>
              <a:ext uri="{FF2B5EF4-FFF2-40B4-BE49-F238E27FC236}">
                <a16:creationId xmlns:a16="http://schemas.microsoft.com/office/drawing/2014/main" id="{4F478EBB-FD31-EE4B-8E9E-57CAD25F426E}"/>
              </a:ext>
            </a:extLst>
          </p:cNvPr>
          <p:cNvSpPr txBox="1"/>
          <p:nvPr/>
        </p:nvSpPr>
        <p:spPr>
          <a:xfrm>
            <a:off x="1245656" y="7406250"/>
            <a:ext cx="4186175"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Se realiza la rec</a:t>
            </a:r>
            <a:r>
              <a:rPr lang="en-US" sz="1800" u="none" spc="36">
                <a:solidFill>
                  <a:srgbClr val="1D242C"/>
                </a:solidFill>
                <a:latin typeface="Cerebri"/>
              </a:rPr>
              <a:t>opilación de la información obtenida, se analiza y se crea un informe con las conclusiones. Se deben ver los aspectos negativos que influyen en el sistema, para poder ser solucionados y/o mitigados.</a:t>
            </a:r>
          </a:p>
        </p:txBody>
      </p:sp>
      <p:sp>
        <p:nvSpPr>
          <p:cNvPr id="27" name="TextBox 8">
            <a:extLst>
              <a:ext uri="{FF2B5EF4-FFF2-40B4-BE49-F238E27FC236}">
                <a16:creationId xmlns:a16="http://schemas.microsoft.com/office/drawing/2014/main" id="{2D935354-86E6-ED46-87AB-CFB6F8F188A2}"/>
              </a:ext>
            </a:extLst>
          </p:cNvPr>
          <p:cNvSpPr txBox="1"/>
          <p:nvPr/>
        </p:nvSpPr>
        <p:spPr>
          <a:xfrm>
            <a:off x="1964047" y="6767960"/>
            <a:ext cx="2749393" cy="471805"/>
          </a:xfrm>
          <a:prstGeom prst="rect">
            <a:avLst/>
          </a:prstGeom>
        </p:spPr>
        <p:txBody>
          <a:bodyPr lIns="0" tIns="0" rIns="0" bIns="0" rtlCol="0" anchor="t">
            <a:spAutoFit/>
          </a:bodyPr>
          <a:lstStyle/>
          <a:p>
            <a:pPr algn="ctr">
              <a:lnSpc>
                <a:spcPts val="3919"/>
              </a:lnSpc>
            </a:pPr>
            <a:r>
              <a:rPr lang="en-US" sz="2799" spc="335">
                <a:solidFill>
                  <a:srgbClr val="E05142"/>
                </a:solidFill>
                <a:latin typeface="Cerebri Bold"/>
              </a:rPr>
              <a:t>RESULTADOS</a:t>
            </a:r>
          </a:p>
        </p:txBody>
      </p:sp>
      <p:sp>
        <p:nvSpPr>
          <p:cNvPr id="28" name="TextBox 9">
            <a:extLst>
              <a:ext uri="{FF2B5EF4-FFF2-40B4-BE49-F238E27FC236}">
                <a16:creationId xmlns:a16="http://schemas.microsoft.com/office/drawing/2014/main" id="{5F173628-5A53-714F-95FB-10ADC3179018}"/>
              </a:ext>
            </a:extLst>
          </p:cNvPr>
          <p:cNvSpPr txBox="1"/>
          <p:nvPr/>
        </p:nvSpPr>
        <p:spPr>
          <a:xfrm>
            <a:off x="6913598" y="7368150"/>
            <a:ext cx="4624768" cy="2137410"/>
          </a:xfrm>
          <a:prstGeom prst="rect">
            <a:avLst/>
          </a:prstGeom>
        </p:spPr>
        <p:txBody>
          <a:bodyPr lIns="0" tIns="0" rIns="0" bIns="0" rtlCol="0" anchor="t">
            <a:spAutoFit/>
          </a:bodyPr>
          <a:lstStyle/>
          <a:p>
            <a:pPr marL="0" lvl="0" indent="0" algn="ctr">
              <a:lnSpc>
                <a:spcPts val="2880"/>
              </a:lnSpc>
              <a:spcBef>
                <a:spcPct val="0"/>
              </a:spcBef>
            </a:pPr>
            <a:r>
              <a:rPr lang="en-US" sz="1800" spc="36">
                <a:solidFill>
                  <a:srgbClr val="1D242C"/>
                </a:solidFill>
                <a:latin typeface="Cerebri"/>
              </a:rPr>
              <a:t>Luego de implementar los cambios requeridos para corregir l</a:t>
            </a:r>
            <a:r>
              <a:rPr lang="en-US" sz="1800" u="none" spc="36">
                <a:solidFill>
                  <a:srgbClr val="1D242C"/>
                </a:solidFill>
                <a:latin typeface="Cerebri"/>
              </a:rPr>
              <a:t>os aspectos negativos, se debe volver a realizar todo el ciclo para comparar el sistema antes y después de los cambios, para ver si las mejoras aplicadas han sido efectivas o no.</a:t>
            </a:r>
          </a:p>
        </p:txBody>
      </p:sp>
      <p:sp>
        <p:nvSpPr>
          <p:cNvPr id="29" name="TextBox 10">
            <a:extLst>
              <a:ext uri="{FF2B5EF4-FFF2-40B4-BE49-F238E27FC236}">
                <a16:creationId xmlns:a16="http://schemas.microsoft.com/office/drawing/2014/main" id="{8D3E3399-84A5-324B-9746-4800A296788F}"/>
              </a:ext>
            </a:extLst>
          </p:cNvPr>
          <p:cNvSpPr txBox="1"/>
          <p:nvPr/>
        </p:nvSpPr>
        <p:spPr>
          <a:xfrm>
            <a:off x="7902801" y="6720335"/>
            <a:ext cx="2646363" cy="481330"/>
          </a:xfrm>
          <a:prstGeom prst="rect">
            <a:avLst/>
          </a:prstGeom>
        </p:spPr>
        <p:txBody>
          <a:bodyPr lIns="0" tIns="0" rIns="0" bIns="0" rtlCol="0" anchor="t">
            <a:spAutoFit/>
          </a:bodyPr>
          <a:lstStyle/>
          <a:p>
            <a:pPr marL="0" lvl="1" indent="0" algn="ctr">
              <a:lnSpc>
                <a:spcPts val="3919"/>
              </a:lnSpc>
              <a:spcBef>
                <a:spcPct val="0"/>
              </a:spcBef>
            </a:pPr>
            <a:r>
              <a:rPr lang="en-US" sz="2799" spc="335">
                <a:solidFill>
                  <a:srgbClr val="E05142"/>
                </a:solidFill>
                <a:latin typeface="Cerebri Bold"/>
              </a:rPr>
              <a:t>REGRESIÓN</a:t>
            </a:r>
          </a:p>
        </p:txBody>
      </p:sp>
      <p:pic>
        <p:nvPicPr>
          <p:cNvPr id="20" name="Picture 2">
            <a:extLst>
              <a:ext uri="{FF2B5EF4-FFF2-40B4-BE49-F238E27FC236}">
                <a16:creationId xmlns:a16="http://schemas.microsoft.com/office/drawing/2014/main" id="{28CDB4BF-16CB-D946-A16D-E41A7EFC8D3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3062335" y="10934700"/>
            <a:ext cx="4806516" cy="5153185"/>
          </a:xfrm>
          <a:prstGeom prst="rect">
            <a:avLst/>
          </a:prstGeom>
        </p:spPr>
      </p:pic>
      <p:pic>
        <p:nvPicPr>
          <p:cNvPr id="21" name="Picture 3">
            <a:extLst>
              <a:ext uri="{FF2B5EF4-FFF2-40B4-BE49-F238E27FC236}">
                <a16:creationId xmlns:a16="http://schemas.microsoft.com/office/drawing/2014/main" id="{531747E2-C900-6F45-9589-9B29074A6C7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510317" y="11444101"/>
            <a:ext cx="6112758" cy="3200862"/>
          </a:xfrm>
          <a:prstGeom prst="rect">
            <a:avLst/>
          </a:prstGeom>
        </p:spPr>
      </p:pic>
      <p:pic>
        <p:nvPicPr>
          <p:cNvPr id="22" name="Picture 4">
            <a:extLst>
              <a:ext uri="{FF2B5EF4-FFF2-40B4-BE49-F238E27FC236}">
                <a16:creationId xmlns:a16="http://schemas.microsoft.com/office/drawing/2014/main" id="{CD9519E0-11A2-DF4C-8C71-DA7B69FC5CE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rot="-5400000">
            <a:off x="13043827" y="-5414429"/>
            <a:ext cx="4161396" cy="5488651"/>
          </a:xfrm>
          <a:prstGeom prst="rect">
            <a:avLst/>
          </a:prstGeom>
        </p:spPr>
      </p:pic>
      <p:pic>
        <p:nvPicPr>
          <p:cNvPr id="23" name="Picture 5">
            <a:extLst>
              <a:ext uri="{FF2B5EF4-FFF2-40B4-BE49-F238E27FC236}">
                <a16:creationId xmlns:a16="http://schemas.microsoft.com/office/drawing/2014/main" id="{70C1D95F-372F-5A4A-941F-586E3BBDF4D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rot="5400000">
            <a:off x="754572" y="-5430903"/>
            <a:ext cx="4580915" cy="5069424"/>
          </a:xfrm>
          <a:prstGeom prst="rect">
            <a:avLst/>
          </a:prstGeom>
        </p:spPr>
      </p:pic>
    </p:spTree>
    <p:extLst>
      <p:ext uri="{BB962C8B-B14F-4D97-AF65-F5344CB8AC3E}">
        <p14:creationId xmlns:p14="http://schemas.microsoft.com/office/powerpoint/2010/main" val="36665951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609</TotalTime>
  <Words>1612</Words>
  <Application>Microsoft Macintosh PowerPoint</Application>
  <PresentationFormat>Custom</PresentationFormat>
  <Paragraphs>128</Paragraphs>
  <Slides>22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Cerebri</vt:lpstr>
      <vt:lpstr>Calibri</vt:lpstr>
      <vt:lpstr>Arial</vt:lpstr>
      <vt:lpstr>Cerebri Bold</vt:lpstr>
      <vt:lpstr>Intro Rust Bold</vt:lpstr>
      <vt:lpstr>Cerebri Italics</vt:lpstr>
      <vt:lpstr>Fira Code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the $%&amp;@ is jmeter?</dc:title>
  <cp:lastModifiedBy>montoyaotto@icloud.com</cp:lastModifiedBy>
  <cp:revision>7</cp:revision>
  <dcterms:created xsi:type="dcterms:W3CDTF">2006-08-16T00:00:00Z</dcterms:created>
  <dcterms:modified xsi:type="dcterms:W3CDTF">2021-11-05T01:51:04Z</dcterms:modified>
  <dc:identifier>DAEuuOn2WX8</dc:identifier>
</cp:coreProperties>
</file>